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7" r:id="rId1"/>
  </p:sldMasterIdLst>
  <p:notesMasterIdLst>
    <p:notesMasterId r:id="rId27"/>
  </p:notesMasterIdLst>
  <p:handoutMasterIdLst>
    <p:handoutMasterId r:id="rId28"/>
  </p:handoutMasterIdLst>
  <p:sldIdLst>
    <p:sldId id="395" r:id="rId2"/>
    <p:sldId id="388" r:id="rId3"/>
    <p:sldId id="396" r:id="rId4"/>
    <p:sldId id="373" r:id="rId5"/>
    <p:sldId id="374" r:id="rId6"/>
    <p:sldId id="377" r:id="rId7"/>
    <p:sldId id="375" r:id="rId8"/>
    <p:sldId id="397" r:id="rId9"/>
    <p:sldId id="398" r:id="rId10"/>
    <p:sldId id="414" r:id="rId11"/>
    <p:sldId id="399" r:id="rId12"/>
    <p:sldId id="400" r:id="rId13"/>
    <p:sldId id="405" r:id="rId14"/>
    <p:sldId id="406" r:id="rId15"/>
    <p:sldId id="408" r:id="rId16"/>
    <p:sldId id="409" r:id="rId17"/>
    <p:sldId id="411" r:id="rId18"/>
    <p:sldId id="410" r:id="rId19"/>
    <p:sldId id="412" r:id="rId20"/>
    <p:sldId id="403" r:id="rId21"/>
    <p:sldId id="413" r:id="rId22"/>
    <p:sldId id="401" r:id="rId23"/>
    <p:sldId id="402" r:id="rId24"/>
    <p:sldId id="404" r:id="rId25"/>
    <p:sldId id="407" r:id="rId26"/>
  </p:sldIdLst>
  <p:sldSz cx="9144000" cy="6858000" type="screen4x3"/>
  <p:notesSz cx="7010400" cy="9296400"/>
  <p:custShowLst>
    <p:custShow name="Custom Show 1" id="0">
      <p:sldLst/>
    </p:custShow>
  </p:custShow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990033"/>
    <a:srgbClr val="A5DFEB"/>
    <a:srgbClr val="A5D7E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173" autoAdjust="0"/>
    <p:restoredTop sz="99467" autoAdjust="0"/>
  </p:normalViewPr>
  <p:slideViewPr>
    <p:cSldViewPr>
      <p:cViewPr>
        <p:scale>
          <a:sx n="110" d="100"/>
          <a:sy n="110" d="100"/>
        </p:scale>
        <p:origin x="-72" y="-114"/>
      </p:cViewPr>
      <p:guideLst>
        <p:guide orient="horz" pos="2160"/>
        <p:guide pos="2928"/>
      </p:guideLst>
    </p:cSldViewPr>
  </p:slideViewPr>
  <p:outlineViewPr>
    <p:cViewPr>
      <p:scale>
        <a:sx n="75" d="100"/>
        <a:sy n="75" d="100"/>
      </p:scale>
      <p:origin x="0" y="0"/>
    </p:cViewPr>
  </p:outlineViewPr>
  <p:notesTextViewPr>
    <p:cViewPr>
      <p:scale>
        <a:sx n="100" d="100"/>
        <a:sy n="100" d="100"/>
      </p:scale>
      <p:origin x="0" y="0"/>
    </p:cViewPr>
  </p:notesTextViewPr>
  <p:sorterViewPr>
    <p:cViewPr>
      <p:scale>
        <a:sx n="75" d="100"/>
        <a:sy n="75" d="100"/>
      </p:scale>
      <p:origin x="0" y="708"/>
    </p:cViewPr>
  </p:sorterViewPr>
  <p:notesViewPr>
    <p:cSldViewPr>
      <p:cViewPr varScale="1">
        <p:scale>
          <a:sx n="63" d="100"/>
          <a:sy n="63" d="100"/>
        </p:scale>
        <p:origin x="-1674" y="-10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3037523" cy="464662"/>
          </a:xfrm>
          <a:prstGeom prst="rect">
            <a:avLst/>
          </a:prstGeom>
          <a:noFill/>
          <a:ln w="9525">
            <a:noFill/>
            <a:miter lim="800000"/>
            <a:headEnd/>
            <a:tailEnd/>
          </a:ln>
          <a:effectLst/>
        </p:spPr>
        <p:txBody>
          <a:bodyPr vert="horz" wrap="square" lIns="93175" tIns="46588" rIns="93175" bIns="46588" numCol="1" anchor="t" anchorCtr="0" compatLnSpc="1">
            <a:prstTxWarp prst="textNoShape">
              <a:avLst/>
            </a:prstTxWarp>
          </a:bodyPr>
          <a:lstStyle>
            <a:lvl1pPr eaLnBrk="0" hangingPunct="0">
              <a:defRPr sz="1200">
                <a:latin typeface="Arial Narrow Bold" charset="0"/>
              </a:defRPr>
            </a:lvl1pPr>
          </a:lstStyle>
          <a:p>
            <a:pPr>
              <a:defRPr/>
            </a:pPr>
            <a:endParaRPr lang="en-US"/>
          </a:p>
        </p:txBody>
      </p:sp>
      <p:sp>
        <p:nvSpPr>
          <p:cNvPr id="55299" name="Rectangle 3"/>
          <p:cNvSpPr>
            <a:spLocks noGrp="1" noChangeArrowheads="1"/>
          </p:cNvSpPr>
          <p:nvPr>
            <p:ph type="dt" sz="quarter" idx="1"/>
          </p:nvPr>
        </p:nvSpPr>
        <p:spPr bwMode="auto">
          <a:xfrm>
            <a:off x="3972877" y="0"/>
            <a:ext cx="3037523" cy="464662"/>
          </a:xfrm>
          <a:prstGeom prst="rect">
            <a:avLst/>
          </a:prstGeom>
          <a:noFill/>
          <a:ln w="9525">
            <a:noFill/>
            <a:miter lim="800000"/>
            <a:headEnd/>
            <a:tailEnd/>
          </a:ln>
          <a:effectLst/>
        </p:spPr>
        <p:txBody>
          <a:bodyPr vert="horz" wrap="square" lIns="93175" tIns="46588" rIns="93175" bIns="46588" numCol="1" anchor="t" anchorCtr="0" compatLnSpc="1">
            <a:prstTxWarp prst="textNoShape">
              <a:avLst/>
            </a:prstTxWarp>
          </a:bodyPr>
          <a:lstStyle>
            <a:lvl1pPr algn="r" eaLnBrk="0" hangingPunct="0">
              <a:defRPr sz="1200">
                <a:latin typeface="Arial Narrow Bold" charset="0"/>
              </a:defRPr>
            </a:lvl1pPr>
          </a:lstStyle>
          <a:p>
            <a:pPr>
              <a:defRPr/>
            </a:pPr>
            <a:endParaRPr lang="en-US"/>
          </a:p>
        </p:txBody>
      </p:sp>
      <p:sp>
        <p:nvSpPr>
          <p:cNvPr id="55300" name="Rectangle 4"/>
          <p:cNvSpPr>
            <a:spLocks noGrp="1" noChangeArrowheads="1"/>
          </p:cNvSpPr>
          <p:nvPr>
            <p:ph type="ftr" sz="quarter" idx="2"/>
          </p:nvPr>
        </p:nvSpPr>
        <p:spPr bwMode="auto">
          <a:xfrm>
            <a:off x="0" y="8831740"/>
            <a:ext cx="3037523" cy="464661"/>
          </a:xfrm>
          <a:prstGeom prst="rect">
            <a:avLst/>
          </a:prstGeom>
          <a:noFill/>
          <a:ln w="9525">
            <a:noFill/>
            <a:miter lim="800000"/>
            <a:headEnd/>
            <a:tailEnd/>
          </a:ln>
          <a:effectLst/>
        </p:spPr>
        <p:txBody>
          <a:bodyPr vert="horz" wrap="square" lIns="93175" tIns="46588" rIns="93175" bIns="46588" numCol="1" anchor="b" anchorCtr="0" compatLnSpc="1">
            <a:prstTxWarp prst="textNoShape">
              <a:avLst/>
            </a:prstTxWarp>
          </a:bodyPr>
          <a:lstStyle>
            <a:lvl1pPr eaLnBrk="0" hangingPunct="0">
              <a:defRPr sz="1200">
                <a:latin typeface="Arial Narrow Bold" charset="0"/>
              </a:defRPr>
            </a:lvl1pPr>
          </a:lstStyle>
          <a:p>
            <a:pPr>
              <a:defRPr/>
            </a:pPr>
            <a:endParaRPr lang="en-US"/>
          </a:p>
        </p:txBody>
      </p:sp>
      <p:sp>
        <p:nvSpPr>
          <p:cNvPr id="55301" name="Rectangle 5"/>
          <p:cNvSpPr>
            <a:spLocks noGrp="1" noChangeArrowheads="1"/>
          </p:cNvSpPr>
          <p:nvPr>
            <p:ph type="sldNum" sz="quarter" idx="3"/>
          </p:nvPr>
        </p:nvSpPr>
        <p:spPr bwMode="auto">
          <a:xfrm>
            <a:off x="3972877" y="8831740"/>
            <a:ext cx="3037523" cy="464661"/>
          </a:xfrm>
          <a:prstGeom prst="rect">
            <a:avLst/>
          </a:prstGeom>
          <a:noFill/>
          <a:ln w="9525">
            <a:noFill/>
            <a:miter lim="800000"/>
            <a:headEnd/>
            <a:tailEnd/>
          </a:ln>
          <a:effectLst/>
        </p:spPr>
        <p:txBody>
          <a:bodyPr vert="horz" wrap="square" lIns="93175" tIns="46588" rIns="93175" bIns="46588" numCol="1" anchor="b" anchorCtr="0" compatLnSpc="1">
            <a:prstTxWarp prst="textNoShape">
              <a:avLst/>
            </a:prstTxWarp>
          </a:bodyPr>
          <a:lstStyle>
            <a:lvl1pPr algn="r" eaLnBrk="0" hangingPunct="0">
              <a:defRPr sz="1200">
                <a:latin typeface="Arial Narrow Bold" charset="0"/>
              </a:defRPr>
            </a:lvl1pPr>
          </a:lstStyle>
          <a:p>
            <a:pPr>
              <a:defRPr/>
            </a:pPr>
            <a:fld id="{33EA47DC-9AC5-434E-817C-E86C93BF061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bwMode="auto">
          <a:xfrm>
            <a:off x="0" y="0"/>
            <a:ext cx="3037523" cy="464662"/>
          </a:xfrm>
          <a:prstGeom prst="rect">
            <a:avLst/>
          </a:prstGeom>
          <a:noFill/>
          <a:ln w="9525">
            <a:noFill/>
            <a:miter lim="800000"/>
            <a:headEnd/>
            <a:tailEnd/>
          </a:ln>
          <a:effectLst/>
        </p:spPr>
        <p:txBody>
          <a:bodyPr vert="horz" wrap="square" lIns="93175" tIns="46588" rIns="93175" bIns="46588" numCol="1" anchor="t" anchorCtr="0" compatLnSpc="1">
            <a:prstTxWarp prst="textNoShape">
              <a:avLst/>
            </a:prstTxWarp>
          </a:bodyPr>
          <a:lstStyle>
            <a:lvl1pPr eaLnBrk="0" hangingPunct="0">
              <a:defRPr sz="1200">
                <a:latin typeface="Times"/>
              </a:defRPr>
            </a:lvl1pPr>
          </a:lstStyle>
          <a:p>
            <a:pPr>
              <a:defRPr/>
            </a:pPr>
            <a:endParaRPr lang="en-US"/>
          </a:p>
        </p:txBody>
      </p:sp>
      <p:sp>
        <p:nvSpPr>
          <p:cNvPr id="114691" name="Rectangle 3"/>
          <p:cNvSpPr>
            <a:spLocks noGrp="1" noChangeArrowheads="1"/>
          </p:cNvSpPr>
          <p:nvPr>
            <p:ph type="dt" idx="1"/>
          </p:nvPr>
        </p:nvSpPr>
        <p:spPr bwMode="auto">
          <a:xfrm>
            <a:off x="3971292" y="0"/>
            <a:ext cx="3037523" cy="464662"/>
          </a:xfrm>
          <a:prstGeom prst="rect">
            <a:avLst/>
          </a:prstGeom>
          <a:noFill/>
          <a:ln w="9525">
            <a:noFill/>
            <a:miter lim="800000"/>
            <a:headEnd/>
            <a:tailEnd/>
          </a:ln>
          <a:effectLst/>
        </p:spPr>
        <p:txBody>
          <a:bodyPr vert="horz" wrap="square" lIns="93175" tIns="46588" rIns="93175" bIns="46588" numCol="1" anchor="t" anchorCtr="0" compatLnSpc="1">
            <a:prstTxWarp prst="textNoShape">
              <a:avLst/>
            </a:prstTxWarp>
          </a:bodyPr>
          <a:lstStyle>
            <a:lvl1pPr algn="r" eaLnBrk="0" hangingPunct="0">
              <a:defRPr sz="1200">
                <a:latin typeface="Times"/>
              </a:defRPr>
            </a:lvl1pPr>
          </a:lstStyle>
          <a:p>
            <a:pPr>
              <a:defRPr/>
            </a:pPr>
            <a:endParaRPr lang="en-US"/>
          </a:p>
        </p:txBody>
      </p:sp>
      <p:sp>
        <p:nvSpPr>
          <p:cNvPr id="33796" name="Rectangle 4"/>
          <p:cNvSpPr>
            <a:spLocks noGrp="1" noRot="1" noChangeAspect="1" noChangeArrowheads="1" noTextEdit="1"/>
          </p:cNvSpPr>
          <p:nvPr>
            <p:ph type="sldImg" idx="2"/>
          </p:nvPr>
        </p:nvSpPr>
        <p:spPr bwMode="auto">
          <a:xfrm>
            <a:off x="1182688" y="698500"/>
            <a:ext cx="4645025" cy="3484563"/>
          </a:xfrm>
          <a:prstGeom prst="rect">
            <a:avLst/>
          </a:prstGeom>
          <a:noFill/>
          <a:ln w="9525">
            <a:solidFill>
              <a:srgbClr val="000000"/>
            </a:solidFill>
            <a:miter lim="800000"/>
            <a:headEnd/>
            <a:tailEnd/>
          </a:ln>
        </p:spPr>
      </p:sp>
      <p:sp>
        <p:nvSpPr>
          <p:cNvPr id="114693" name="Rectangle 5"/>
          <p:cNvSpPr>
            <a:spLocks noGrp="1" noChangeArrowheads="1"/>
          </p:cNvSpPr>
          <p:nvPr>
            <p:ph type="body" sz="quarter" idx="3"/>
          </p:nvPr>
        </p:nvSpPr>
        <p:spPr bwMode="auto">
          <a:xfrm>
            <a:off x="700723" y="4415077"/>
            <a:ext cx="5608954" cy="4183539"/>
          </a:xfrm>
          <a:prstGeom prst="rect">
            <a:avLst/>
          </a:prstGeom>
          <a:noFill/>
          <a:ln w="9525">
            <a:noFill/>
            <a:miter lim="800000"/>
            <a:headEnd/>
            <a:tailEnd/>
          </a:ln>
          <a:effectLst/>
        </p:spPr>
        <p:txBody>
          <a:bodyPr vert="horz" wrap="square" lIns="93175" tIns="46588" rIns="93175" bIns="4658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4694" name="Rectangle 6"/>
          <p:cNvSpPr>
            <a:spLocks noGrp="1" noChangeArrowheads="1"/>
          </p:cNvSpPr>
          <p:nvPr>
            <p:ph type="ftr" sz="quarter" idx="4"/>
          </p:nvPr>
        </p:nvSpPr>
        <p:spPr bwMode="auto">
          <a:xfrm>
            <a:off x="0" y="8830153"/>
            <a:ext cx="3037523" cy="464662"/>
          </a:xfrm>
          <a:prstGeom prst="rect">
            <a:avLst/>
          </a:prstGeom>
          <a:noFill/>
          <a:ln w="9525">
            <a:noFill/>
            <a:miter lim="800000"/>
            <a:headEnd/>
            <a:tailEnd/>
          </a:ln>
          <a:effectLst/>
        </p:spPr>
        <p:txBody>
          <a:bodyPr vert="horz" wrap="square" lIns="93175" tIns="46588" rIns="93175" bIns="46588" numCol="1" anchor="b" anchorCtr="0" compatLnSpc="1">
            <a:prstTxWarp prst="textNoShape">
              <a:avLst/>
            </a:prstTxWarp>
          </a:bodyPr>
          <a:lstStyle>
            <a:lvl1pPr eaLnBrk="0" hangingPunct="0">
              <a:defRPr sz="1200">
                <a:latin typeface="Times"/>
              </a:defRPr>
            </a:lvl1pPr>
          </a:lstStyle>
          <a:p>
            <a:pPr>
              <a:defRPr/>
            </a:pPr>
            <a:endParaRPr lang="en-US"/>
          </a:p>
        </p:txBody>
      </p:sp>
      <p:sp>
        <p:nvSpPr>
          <p:cNvPr id="114695" name="Rectangle 7"/>
          <p:cNvSpPr>
            <a:spLocks noGrp="1" noChangeArrowheads="1"/>
          </p:cNvSpPr>
          <p:nvPr>
            <p:ph type="sldNum" sz="quarter" idx="5"/>
          </p:nvPr>
        </p:nvSpPr>
        <p:spPr bwMode="auto">
          <a:xfrm>
            <a:off x="3971292" y="8830153"/>
            <a:ext cx="3037523" cy="464662"/>
          </a:xfrm>
          <a:prstGeom prst="rect">
            <a:avLst/>
          </a:prstGeom>
          <a:noFill/>
          <a:ln w="9525">
            <a:noFill/>
            <a:miter lim="800000"/>
            <a:headEnd/>
            <a:tailEnd/>
          </a:ln>
          <a:effectLst/>
        </p:spPr>
        <p:txBody>
          <a:bodyPr vert="horz" wrap="square" lIns="93175" tIns="46588" rIns="93175" bIns="46588" numCol="1" anchor="b" anchorCtr="0" compatLnSpc="1">
            <a:prstTxWarp prst="textNoShape">
              <a:avLst/>
            </a:prstTxWarp>
          </a:bodyPr>
          <a:lstStyle>
            <a:lvl1pPr algn="r" eaLnBrk="0" hangingPunct="0">
              <a:defRPr sz="1200">
                <a:latin typeface="Times"/>
              </a:defRPr>
            </a:lvl1pPr>
          </a:lstStyle>
          <a:p>
            <a:pPr>
              <a:defRPr/>
            </a:pPr>
            <a:fld id="{08B4E2ED-EC38-42E4-9C95-1CC07758CD4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457200" algn="l" rtl="0" eaLnBrk="0" fontAlgn="base" hangingPunct="0">
      <a:spcBef>
        <a:spcPct val="30000"/>
      </a:spcBef>
      <a:spcAft>
        <a:spcPct val="0"/>
      </a:spcAft>
      <a:defRPr sz="1200" kern="1200">
        <a:solidFill>
          <a:schemeClr val="tx1"/>
        </a:solidFill>
        <a:latin typeface="Times"/>
        <a:ea typeface="+mn-ea"/>
        <a:cs typeface="+mn-cs"/>
      </a:defRPr>
    </a:lvl2pPr>
    <a:lvl3pPr marL="914400" algn="l" rtl="0" eaLnBrk="0" fontAlgn="base" hangingPunct="0">
      <a:spcBef>
        <a:spcPct val="30000"/>
      </a:spcBef>
      <a:spcAft>
        <a:spcPct val="0"/>
      </a:spcAft>
      <a:defRPr sz="1200" kern="1200">
        <a:solidFill>
          <a:schemeClr val="tx1"/>
        </a:solidFill>
        <a:latin typeface="Times"/>
        <a:ea typeface="+mn-ea"/>
        <a:cs typeface="+mn-cs"/>
      </a:defRPr>
    </a:lvl3pPr>
    <a:lvl4pPr marL="1371600" algn="l" rtl="0" eaLnBrk="0" fontAlgn="base" hangingPunct="0">
      <a:spcBef>
        <a:spcPct val="30000"/>
      </a:spcBef>
      <a:spcAft>
        <a:spcPct val="0"/>
      </a:spcAft>
      <a:defRPr sz="1200" kern="1200">
        <a:solidFill>
          <a:schemeClr val="tx1"/>
        </a:solidFill>
        <a:latin typeface="Times"/>
        <a:ea typeface="+mn-ea"/>
        <a:cs typeface="+mn-cs"/>
      </a:defRPr>
    </a:lvl4pPr>
    <a:lvl5pPr marL="18288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834FA23A-D8EB-4272-A9BD-444A9D7BCC76}" type="slidenum">
              <a:rPr lang="en-US" smtClean="0"/>
              <a:pPr/>
              <a:t>1</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p>
        </p:txBody>
      </p:sp>
      <p:sp>
        <p:nvSpPr>
          <p:cNvPr id="64516" name="Slide Number Placeholder 3"/>
          <p:cNvSpPr>
            <a:spLocks noGrp="1"/>
          </p:cNvSpPr>
          <p:nvPr>
            <p:ph type="sldNum" sz="quarter" idx="5"/>
          </p:nvPr>
        </p:nvSpPr>
        <p:spPr>
          <a:noFill/>
        </p:spPr>
        <p:txBody>
          <a:bodyPr/>
          <a:lstStyle/>
          <a:p>
            <a:fld id="{F343C621-D65F-4079-8E8D-272B63B70C70}"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en-US" smtClean="0"/>
          </a:p>
        </p:txBody>
      </p:sp>
      <p:sp>
        <p:nvSpPr>
          <p:cNvPr id="35844" name="Slide Number Placeholder 3"/>
          <p:cNvSpPr>
            <a:spLocks noGrp="1"/>
          </p:cNvSpPr>
          <p:nvPr>
            <p:ph type="sldNum" sz="quarter" idx="5"/>
          </p:nvPr>
        </p:nvSpPr>
        <p:spPr>
          <a:noFill/>
        </p:spPr>
        <p:txBody>
          <a:bodyPr/>
          <a:lstStyle/>
          <a:p>
            <a:fld id="{88449221-7C88-46E0-97BE-0F94AB080A3B}" type="slidenum">
              <a:rPr lang="en-US" smtClean="0"/>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endParaRPr lang="en-US" smtClean="0"/>
          </a:p>
        </p:txBody>
      </p:sp>
      <p:sp>
        <p:nvSpPr>
          <p:cNvPr id="36868" name="Slide Number Placeholder 3"/>
          <p:cNvSpPr>
            <a:spLocks noGrp="1"/>
          </p:cNvSpPr>
          <p:nvPr>
            <p:ph type="sldNum" sz="quarter" idx="5"/>
          </p:nvPr>
        </p:nvSpPr>
        <p:spPr>
          <a:noFill/>
        </p:spPr>
        <p:txBody>
          <a:bodyPr/>
          <a:lstStyle/>
          <a:p>
            <a:fld id="{78F4B94A-6EDC-4EBB-9018-E889D46D1E34}" type="slidenum">
              <a:rPr lang="en-US" smtClean="0"/>
              <a:pPr/>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endParaRPr lang="en-US" smtClean="0"/>
          </a:p>
        </p:txBody>
      </p:sp>
      <p:sp>
        <p:nvSpPr>
          <p:cNvPr id="37892" name="Slide Number Placeholder 3"/>
          <p:cNvSpPr>
            <a:spLocks noGrp="1"/>
          </p:cNvSpPr>
          <p:nvPr>
            <p:ph type="sldNum" sz="quarter" idx="5"/>
          </p:nvPr>
        </p:nvSpPr>
        <p:spPr>
          <a:noFill/>
        </p:spPr>
        <p:txBody>
          <a:bodyPr/>
          <a:lstStyle/>
          <a:p>
            <a:fld id="{BB804B12-75D4-4460-897F-6158364FC6F1}" type="slidenum">
              <a:rPr lang="en-US" smtClean="0"/>
              <a:pPr/>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smtClean="0"/>
          </a:p>
        </p:txBody>
      </p:sp>
      <p:sp>
        <p:nvSpPr>
          <p:cNvPr id="38916" name="Slide Number Placeholder 3"/>
          <p:cNvSpPr>
            <a:spLocks noGrp="1"/>
          </p:cNvSpPr>
          <p:nvPr>
            <p:ph type="sldNum" sz="quarter" idx="5"/>
          </p:nvPr>
        </p:nvSpPr>
        <p:spPr>
          <a:noFill/>
        </p:spPr>
        <p:txBody>
          <a:bodyPr/>
          <a:lstStyle/>
          <a:p>
            <a:fld id="{5ED3FC6D-62FB-40B7-80CF-37022544EB38}" type="slidenum">
              <a:rPr lang="en-US" smtClean="0"/>
              <a:pPr/>
              <a:t>7</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F5574B-9AE2-4A02-A830-5338B6BB76E3}" type="slidenum">
              <a:rPr lang="en-US"/>
              <a:pPr>
                <a:defRPr/>
              </a:pPr>
              <a:t>‹#›</a:t>
            </a:fld>
            <a:endParaRPr lang="en-US"/>
          </a:p>
        </p:txBody>
      </p:sp>
    </p:spTree>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F854C8-8A64-4DD7-B3EE-19A803D234E5}" type="slidenum">
              <a:rPr lang="en-US"/>
              <a:pPr>
                <a:defRPr/>
              </a:pPr>
              <a:t>‹#›</a:t>
            </a:fld>
            <a:endParaRPr lang="en-US"/>
          </a:p>
        </p:txBody>
      </p:sp>
    </p:spTree>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422646-0DFC-4670-BD63-15603FC2F908}" type="slidenum">
              <a:rPr lang="en-US"/>
              <a:pPr>
                <a:defRPr/>
              </a:pPr>
              <a:t>‹#›</a:t>
            </a:fld>
            <a:endParaRPr lang="en-US"/>
          </a:p>
        </p:txBody>
      </p:sp>
    </p:spTree>
  </p:cSld>
  <p:clrMapOvr>
    <a:masterClrMapping/>
  </p:clrMapOvr>
  <p:transition>
    <p:cu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6EE026-9D73-4748-A383-8FE946A2659A}" type="slidenum">
              <a:rPr lang="en-US"/>
              <a:pPr>
                <a:defRPr/>
              </a:pPr>
              <a:t>‹#›</a:t>
            </a:fld>
            <a:endParaRPr lang="en-US"/>
          </a:p>
        </p:txBody>
      </p:sp>
    </p:spTree>
  </p:cSld>
  <p:clrMapOvr>
    <a:masterClrMapping/>
  </p:clrMapOvr>
  <p:transition>
    <p:cu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AF3478-2C53-485C-838C-2B501A44246A}" type="slidenum">
              <a:rPr lang="en-US"/>
              <a:pPr>
                <a:defRPr/>
              </a:pPr>
              <a:t>‹#›</a:t>
            </a:fld>
            <a:endParaRPr lang="en-US"/>
          </a:p>
        </p:txBody>
      </p:sp>
    </p:spTree>
  </p:cSld>
  <p:clrMapOvr>
    <a:masterClrMapping/>
  </p:clrMapOvr>
  <p:transition>
    <p:cu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23BC322-31FB-43BD-A4F4-7AC7B50814AC}" type="slidenum">
              <a:rPr lang="en-US"/>
              <a:pPr>
                <a:defRPr/>
              </a:pPr>
              <a:t>‹#›</a:t>
            </a:fld>
            <a:endParaRPr lang="en-US"/>
          </a:p>
        </p:txBody>
      </p:sp>
    </p:spTree>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FE70AE-CDB3-4C9B-8C7D-E6D9A2CE9FFB}" type="slidenum">
              <a:rPr lang="en-US"/>
              <a:pPr>
                <a:defRPr/>
              </a:pPr>
              <a:t>‹#›</a:t>
            </a:fld>
            <a:endParaRPr lang="en-US"/>
          </a:p>
        </p:txBody>
      </p:sp>
    </p:spTree>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DD9CC9-792D-4CF0-A748-9A22DF0739B8}" type="slidenum">
              <a:rPr lang="en-US"/>
              <a:pPr>
                <a:defRPr/>
              </a:pPr>
              <a:t>‹#›</a:t>
            </a:fld>
            <a:endParaRPr lang="en-US"/>
          </a:p>
        </p:txBody>
      </p:sp>
    </p:spTree>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01B6822-6F7B-4CAC-BF5B-DFEEF152707A}" type="slidenum">
              <a:rPr lang="en-US"/>
              <a:pPr>
                <a:defRPr/>
              </a:pPr>
              <a:t>‹#›</a:t>
            </a:fld>
            <a:endParaRPr lang="en-US"/>
          </a:p>
        </p:txBody>
      </p:sp>
    </p:spTree>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DCAD36C-8076-4AC6-83F4-6044118A79C1}" type="slidenum">
              <a:rPr lang="en-US"/>
              <a:pPr>
                <a:defRPr/>
              </a:pPr>
              <a:t>‹#›</a:t>
            </a:fld>
            <a:endParaRPr lang="en-US"/>
          </a:p>
        </p:txBody>
      </p:sp>
    </p:spTree>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5A71810-3C17-490A-AC86-A308C4A5D098}" type="slidenum">
              <a:rPr lang="en-US"/>
              <a:pPr>
                <a:defRPr/>
              </a:pPr>
              <a:t>‹#›</a:t>
            </a:fld>
            <a:endParaRPr lang="en-US"/>
          </a:p>
        </p:txBody>
      </p:sp>
    </p:spTree>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094D81E-36B6-4C04-B746-848A4B0A929D}" type="slidenum">
              <a:rPr lang="en-US"/>
              <a:pPr>
                <a:defRPr/>
              </a:pPr>
              <a:t>‹#›</a:t>
            </a:fld>
            <a:endParaRPr lang="en-US"/>
          </a:p>
        </p:txBody>
      </p:sp>
    </p:spTree>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3D7677-1915-4305-9E54-97AE0FECB771}" type="slidenum">
              <a:rPr lang="en-US"/>
              <a:pPr>
                <a:defRPr/>
              </a:pPr>
              <a:t>‹#›</a:t>
            </a:fld>
            <a:endParaRPr lang="en-US"/>
          </a:p>
        </p:txBody>
      </p:sp>
    </p:spTree>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3E9B9E-3473-4D54-8EEE-0B2B29180F5B}" type="slidenum">
              <a:rPr lang="en-US"/>
              <a:pPr>
                <a:defRPr/>
              </a:pPr>
              <a:t>‹#›</a:t>
            </a:fld>
            <a:endParaRPr lang="en-US"/>
          </a:p>
        </p:txBody>
      </p:sp>
    </p:spTree>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lum/>
          </a:blip>
          <a:srcRect/>
          <a:stretch>
            <a:fillRect l="-3000" r="-3000"/>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8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2058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2058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3A2CC21-660A-4D12-9631-A19013A7EB4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transition>
    <p:cu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universitybusiness.com/viewarticle.aspx?articleid=574"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533400" y="990600"/>
            <a:ext cx="8305800" cy="1143000"/>
          </a:xfrm>
        </p:spPr>
        <p:txBody>
          <a:bodyPr/>
          <a:lstStyle/>
          <a:p>
            <a:pPr eaLnBrk="1" hangingPunct="1"/>
            <a:r>
              <a:rPr lang="en-US" sz="4000" b="1" dirty="0" smtClean="0"/>
              <a:t>NACAS TASSCUBO Presentation</a:t>
            </a:r>
          </a:p>
        </p:txBody>
      </p:sp>
      <p:sp>
        <p:nvSpPr>
          <p:cNvPr id="8195" name="Rectangle 3"/>
          <p:cNvSpPr>
            <a:spLocks noGrp="1" noChangeArrowheads="1"/>
          </p:cNvSpPr>
          <p:nvPr>
            <p:ph type="subTitle" idx="1"/>
          </p:nvPr>
        </p:nvSpPr>
        <p:spPr>
          <a:xfrm>
            <a:off x="228600" y="5562600"/>
            <a:ext cx="8610600" cy="685800"/>
          </a:xfrm>
        </p:spPr>
        <p:txBody>
          <a:bodyPr/>
          <a:lstStyle/>
          <a:p>
            <a:pPr eaLnBrk="1" hangingPunct="1">
              <a:defRPr/>
            </a:pPr>
            <a:r>
              <a:rPr lang="en-US" sz="3600" b="1" i="1" dirty="0" smtClean="0">
                <a:latin typeface="+mj-lt"/>
              </a:rPr>
              <a:t>The Connections That Count</a:t>
            </a:r>
          </a:p>
        </p:txBody>
      </p:sp>
      <p:pic>
        <p:nvPicPr>
          <p:cNvPr id="6148" name="Picture 12"/>
          <p:cNvPicPr>
            <a:picLocks noChangeAspect="1" noChangeArrowheads="1"/>
          </p:cNvPicPr>
          <p:nvPr/>
        </p:nvPicPr>
        <p:blipFill>
          <a:blip r:embed="rId3" cstate="print"/>
          <a:srcRect/>
          <a:stretch>
            <a:fillRect/>
          </a:stretch>
        </p:blipFill>
        <p:spPr bwMode="auto">
          <a:xfrm>
            <a:off x="3505200" y="2438400"/>
            <a:ext cx="1762125" cy="2409825"/>
          </a:xfrm>
          <a:prstGeom prst="rect">
            <a:avLst/>
          </a:prstGeom>
          <a:noFill/>
          <a:ln w="9525">
            <a:noFill/>
            <a:miter lim="800000"/>
            <a:headEnd/>
            <a:tailEnd/>
          </a:ln>
        </p:spPr>
      </p:pic>
      <p:sp>
        <p:nvSpPr>
          <p:cNvPr id="8197" name="Text Box 14"/>
          <p:cNvSpPr txBox="1">
            <a:spLocks noChangeArrowheads="1"/>
          </p:cNvSpPr>
          <p:nvPr/>
        </p:nvSpPr>
        <p:spPr bwMode="auto">
          <a:xfrm>
            <a:off x="762000" y="4953000"/>
            <a:ext cx="2514600" cy="461665"/>
          </a:xfrm>
          <a:prstGeom prst="rect">
            <a:avLst/>
          </a:prstGeom>
          <a:noFill/>
          <a:ln w="9525">
            <a:noFill/>
            <a:miter lim="800000"/>
            <a:headEnd/>
            <a:tailEnd/>
          </a:ln>
        </p:spPr>
        <p:txBody>
          <a:bodyPr wrap="square">
            <a:spAutoFit/>
          </a:bodyPr>
          <a:lstStyle/>
          <a:p>
            <a:pPr algn="ctr" eaLnBrk="0" hangingPunct="0">
              <a:lnSpc>
                <a:spcPct val="50000"/>
              </a:lnSpc>
              <a:spcBef>
                <a:spcPct val="50000"/>
              </a:spcBef>
              <a:defRPr/>
            </a:pPr>
            <a:r>
              <a:rPr lang="en-US" sz="1600" dirty="0" smtClean="0">
                <a:latin typeface="+mn-lt"/>
              </a:rPr>
              <a:t>Charlie Figari</a:t>
            </a:r>
            <a:endParaRPr lang="en-US" sz="1600" dirty="0">
              <a:latin typeface="+mn-lt"/>
            </a:endParaRPr>
          </a:p>
          <a:p>
            <a:pPr algn="ctr" eaLnBrk="0" hangingPunct="0">
              <a:lnSpc>
                <a:spcPct val="50000"/>
              </a:lnSpc>
              <a:spcBef>
                <a:spcPct val="50000"/>
              </a:spcBef>
              <a:defRPr/>
            </a:pPr>
            <a:r>
              <a:rPr lang="en-US" sz="1600" dirty="0" smtClean="0">
                <a:latin typeface="+mn-lt"/>
              </a:rPr>
              <a:t>2008 NACAS President</a:t>
            </a:r>
          </a:p>
        </p:txBody>
      </p:sp>
      <p:sp>
        <p:nvSpPr>
          <p:cNvPr id="8198" name="Text Box 16"/>
          <p:cNvSpPr txBox="1">
            <a:spLocks noChangeArrowheads="1"/>
          </p:cNvSpPr>
          <p:nvPr/>
        </p:nvSpPr>
        <p:spPr bwMode="auto">
          <a:xfrm>
            <a:off x="3048000" y="4953000"/>
            <a:ext cx="2590800" cy="477838"/>
          </a:xfrm>
          <a:prstGeom prst="rect">
            <a:avLst/>
          </a:prstGeom>
          <a:noFill/>
          <a:ln w="9525">
            <a:noFill/>
            <a:miter lim="800000"/>
            <a:headEnd/>
            <a:tailEnd/>
          </a:ln>
        </p:spPr>
        <p:txBody>
          <a:bodyPr>
            <a:spAutoFit/>
          </a:bodyPr>
          <a:lstStyle/>
          <a:p>
            <a:pPr algn="ctr" eaLnBrk="0" hangingPunct="0">
              <a:lnSpc>
                <a:spcPct val="50000"/>
              </a:lnSpc>
              <a:spcBef>
                <a:spcPct val="50000"/>
              </a:spcBef>
              <a:defRPr/>
            </a:pPr>
            <a:r>
              <a:rPr lang="en-US" sz="1600" dirty="0">
                <a:latin typeface="+mn-lt"/>
              </a:rPr>
              <a:t>Dr. Bob Hassmiller, CAE</a:t>
            </a:r>
          </a:p>
          <a:p>
            <a:pPr algn="ctr" eaLnBrk="0" hangingPunct="0">
              <a:lnSpc>
                <a:spcPct val="50000"/>
              </a:lnSpc>
              <a:spcBef>
                <a:spcPct val="50000"/>
              </a:spcBef>
              <a:defRPr/>
            </a:pPr>
            <a:r>
              <a:rPr lang="en-US" sz="1600" dirty="0">
                <a:latin typeface="+mn-lt"/>
              </a:rPr>
              <a:t>Chief Executive Officer</a:t>
            </a:r>
          </a:p>
        </p:txBody>
      </p:sp>
      <p:sp>
        <p:nvSpPr>
          <p:cNvPr id="6151" name="Text Box 18"/>
          <p:cNvSpPr txBox="1">
            <a:spLocks noChangeArrowheads="1"/>
          </p:cNvSpPr>
          <p:nvPr/>
        </p:nvSpPr>
        <p:spPr bwMode="auto">
          <a:xfrm>
            <a:off x="762000" y="2286000"/>
            <a:ext cx="1905000" cy="400050"/>
          </a:xfrm>
          <a:prstGeom prst="rect">
            <a:avLst/>
          </a:prstGeom>
          <a:noFill/>
          <a:ln w="9525">
            <a:noFill/>
            <a:miter lim="800000"/>
            <a:headEnd/>
            <a:tailEnd/>
          </a:ln>
        </p:spPr>
        <p:txBody>
          <a:bodyPr>
            <a:spAutoFit/>
          </a:bodyPr>
          <a:lstStyle/>
          <a:p>
            <a:pPr eaLnBrk="0" hangingPunct="0"/>
            <a:endParaRPr lang="en-US" sz="2000" dirty="0">
              <a:latin typeface="Arial Narrow" pitchFamily="34" charset="0"/>
            </a:endParaRPr>
          </a:p>
        </p:txBody>
      </p:sp>
      <p:sp>
        <p:nvSpPr>
          <p:cNvPr id="8202" name="Rectangle 23"/>
          <p:cNvSpPr>
            <a:spLocks noChangeArrowheads="1"/>
          </p:cNvSpPr>
          <p:nvPr/>
        </p:nvSpPr>
        <p:spPr bwMode="auto">
          <a:xfrm>
            <a:off x="2590800" y="1905000"/>
            <a:ext cx="3352800" cy="533400"/>
          </a:xfrm>
          <a:prstGeom prst="rect">
            <a:avLst/>
          </a:prstGeom>
          <a:noFill/>
          <a:ln w="9525">
            <a:noFill/>
            <a:miter lim="800000"/>
            <a:headEnd/>
            <a:tailEnd/>
          </a:ln>
        </p:spPr>
        <p:txBody>
          <a:bodyPr wrap="none" anchor="ctr"/>
          <a:lstStyle/>
          <a:p>
            <a:pPr algn="ctr" eaLnBrk="0" hangingPunct="0">
              <a:defRPr/>
            </a:pPr>
            <a:endParaRPr lang="en-US" sz="2000" dirty="0">
              <a:latin typeface="Arial Narrow" pitchFamily="34" charset="0"/>
            </a:endParaRPr>
          </a:p>
          <a:p>
            <a:pPr algn="ctr" eaLnBrk="0" hangingPunct="0">
              <a:defRPr/>
            </a:pPr>
            <a:r>
              <a:rPr lang="en-US" sz="2000" dirty="0" smtClean="0">
                <a:latin typeface="+mn-lt"/>
              </a:rPr>
              <a:t>February, 2011 – Thank You, Texas</a:t>
            </a:r>
            <a:endParaRPr lang="en-US" sz="2000" dirty="0">
              <a:latin typeface="+mn-lt"/>
            </a:endParaRPr>
          </a:p>
          <a:p>
            <a:pPr algn="ctr" eaLnBrk="0" hangingPunct="0">
              <a:defRPr/>
            </a:pPr>
            <a:endParaRPr lang="en-US" sz="2000" dirty="0">
              <a:latin typeface="Algerian" pitchFamily="82" charset="0"/>
            </a:endParaRPr>
          </a:p>
        </p:txBody>
      </p:sp>
      <p:sp>
        <p:nvSpPr>
          <p:cNvPr id="12" name="TextBox 11"/>
          <p:cNvSpPr txBox="1"/>
          <p:nvPr/>
        </p:nvSpPr>
        <p:spPr>
          <a:xfrm>
            <a:off x="5715000" y="4800600"/>
            <a:ext cx="2209800" cy="584775"/>
          </a:xfrm>
          <a:prstGeom prst="rect">
            <a:avLst/>
          </a:prstGeom>
          <a:noFill/>
        </p:spPr>
        <p:txBody>
          <a:bodyPr wrap="square" rtlCol="0">
            <a:spAutoFit/>
          </a:bodyPr>
          <a:lstStyle/>
          <a:p>
            <a:pPr algn="ctr"/>
            <a:r>
              <a:rPr lang="en-US" sz="1600" dirty="0" smtClean="0"/>
              <a:t>Ed </a:t>
            </a:r>
            <a:r>
              <a:rPr lang="en-US" sz="1600" dirty="0" err="1" smtClean="0"/>
              <a:t>DesPlas</a:t>
            </a:r>
            <a:endParaRPr lang="en-US" sz="1600" dirty="0" smtClean="0"/>
          </a:p>
          <a:p>
            <a:pPr algn="ctr"/>
            <a:r>
              <a:rPr lang="en-US" sz="1600" dirty="0" smtClean="0"/>
              <a:t>2013 CCBO President</a:t>
            </a:r>
            <a:endParaRPr lang="en-US" sz="1600" dirty="0"/>
          </a:p>
        </p:txBody>
      </p:sp>
      <p:pic>
        <p:nvPicPr>
          <p:cNvPr id="13" name="Picture 31"/>
          <p:cNvPicPr>
            <a:picLocks noChangeAspect="1" noChangeArrowheads="1"/>
          </p:cNvPicPr>
          <p:nvPr/>
        </p:nvPicPr>
        <p:blipFill>
          <a:blip r:embed="rId4" cstate="print"/>
          <a:srcRect/>
          <a:stretch>
            <a:fillRect/>
          </a:stretch>
        </p:blipFill>
        <p:spPr bwMode="auto">
          <a:xfrm>
            <a:off x="1066800" y="2514600"/>
            <a:ext cx="1905000" cy="2299342"/>
          </a:xfrm>
          <a:prstGeom prst="rect">
            <a:avLst/>
          </a:prstGeom>
          <a:noFill/>
          <a:ln w="9525">
            <a:noFill/>
            <a:miter lim="800000"/>
            <a:headEnd/>
            <a:tailEnd/>
          </a:ln>
        </p:spPr>
      </p:pic>
      <p:pic>
        <p:nvPicPr>
          <p:cNvPr id="15362" name="Picture 2" descr="DesPlas"/>
          <p:cNvPicPr>
            <a:picLocks noChangeAspect="1" noChangeArrowheads="1"/>
          </p:cNvPicPr>
          <p:nvPr/>
        </p:nvPicPr>
        <p:blipFill>
          <a:blip r:embed="rId5" cstate="print"/>
          <a:srcRect/>
          <a:stretch>
            <a:fillRect/>
          </a:stretch>
        </p:blipFill>
        <p:spPr bwMode="auto">
          <a:xfrm>
            <a:off x="5943600" y="2514600"/>
            <a:ext cx="1767561" cy="2265906"/>
          </a:xfrm>
          <a:prstGeom prst="rect">
            <a:avLst/>
          </a:prstGeom>
          <a:noFill/>
        </p:spPr>
      </p:pic>
    </p:spTree>
  </p:cSld>
  <p:clrMapOvr>
    <a:masterClrMapping/>
  </p:clrMapOvr>
  <p:transition>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1371600"/>
            <a:ext cx="8229600" cy="4525963"/>
          </a:xfrm>
        </p:spPr>
        <p:txBody>
          <a:bodyPr/>
          <a:lstStyle/>
          <a:p>
            <a:pPr>
              <a:buNone/>
            </a:pPr>
            <a:r>
              <a:rPr lang="en-US" b="1" dirty="0" smtClean="0"/>
              <a:t>Current Issues in Higher Education: </a:t>
            </a:r>
          </a:p>
          <a:p>
            <a:pPr>
              <a:buNone/>
            </a:pPr>
            <a:r>
              <a:rPr lang="en-US" b="1" dirty="0" smtClean="0"/>
              <a:t>		After the Financial Tsunami</a:t>
            </a:r>
          </a:p>
          <a:p>
            <a:pPr>
              <a:buNone/>
            </a:pPr>
            <a:endParaRPr lang="en-US" sz="1200" b="1" dirty="0" smtClean="0"/>
          </a:p>
          <a:p>
            <a:r>
              <a:rPr lang="en-US" sz="2000" b="1" dirty="0" smtClean="0"/>
              <a:t>Presenter:</a:t>
            </a:r>
            <a:r>
              <a:rPr lang="en-US" sz="2000" dirty="0" smtClean="0"/>
              <a:t> John D. Walda, President, NACUBO (National Association of College and University Business Officers)</a:t>
            </a:r>
          </a:p>
          <a:p>
            <a:pPr>
              <a:buNone/>
            </a:pPr>
            <a:endParaRPr lang="en-US" sz="1800" dirty="0" smtClean="0"/>
          </a:p>
          <a:p>
            <a:r>
              <a:rPr lang="en-US" sz="2000" dirty="0" smtClean="0"/>
              <a:t>The financial tsunami dramatically altered the landscape of higher education. John talked about current and pressing topics including increased student demand, demographic shifts, diminished revenue, and competition, and examines how these and other issues affect the future of our institutions.</a:t>
            </a:r>
          </a:p>
          <a:p>
            <a:endParaRPr lang="en-US" sz="1800" dirty="0" smtClean="0"/>
          </a:p>
          <a:p>
            <a:r>
              <a:rPr lang="en-US" sz="2000" dirty="0" smtClean="0"/>
              <a:t>https://www3.gotomeeting.com/register/511525363</a:t>
            </a:r>
            <a:endParaRPr lang="en-US" sz="2000" dirty="0"/>
          </a:p>
        </p:txBody>
      </p:sp>
    </p:spTree>
  </p:cSld>
  <p:clrMapOvr>
    <a:masterClrMapping/>
  </p:clrMapOvr>
  <p:transition>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buNone/>
            </a:pPr>
            <a:r>
              <a:rPr lang="en-US" dirty="0" smtClean="0"/>
              <a:t>Recent White Paper for the California State University System on Auxiliaries</a:t>
            </a:r>
          </a:p>
          <a:p>
            <a:pPr algn="ctr">
              <a:buNone/>
            </a:pPr>
            <a:r>
              <a:rPr lang="en-US" dirty="0" smtClean="0"/>
              <a:t>Led by Richard West</a:t>
            </a:r>
          </a:p>
          <a:p>
            <a:pPr algn="ctr">
              <a:buNone/>
            </a:pPr>
            <a:endParaRPr lang="en-US" dirty="0" smtClean="0"/>
          </a:p>
          <a:p>
            <a:r>
              <a:rPr lang="en-US" dirty="0" smtClean="0"/>
              <a:t>Auxiliary Operations: $1.2 Billion</a:t>
            </a:r>
          </a:p>
          <a:p>
            <a:r>
              <a:rPr lang="en-US" dirty="0" smtClean="0"/>
              <a:t>State Funding: 2010 $2.77 Billion going to:</a:t>
            </a:r>
          </a:p>
          <a:p>
            <a:pPr>
              <a:buNone/>
            </a:pPr>
            <a:r>
              <a:rPr lang="en-US" dirty="0" smtClean="0"/>
              <a:t>	$2.29 Billion</a:t>
            </a:r>
            <a:endParaRPr lang="en-US" dirty="0"/>
          </a:p>
        </p:txBody>
      </p:sp>
    </p:spTree>
  </p:cSld>
  <p:clrMapOvr>
    <a:masterClrMapping/>
  </p:clrMapOvr>
  <p:transition>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1143000"/>
          </a:xfrm>
        </p:spPr>
        <p:txBody>
          <a:bodyPr/>
          <a:lstStyle/>
          <a:p>
            <a:r>
              <a:rPr lang="en-US" sz="1800" dirty="0" smtClean="0"/>
              <a:t>Ideas to help your bottom line</a:t>
            </a:r>
            <a:endParaRPr lang="en-US" sz="1800" dirty="0"/>
          </a:p>
        </p:txBody>
      </p:sp>
      <p:sp>
        <p:nvSpPr>
          <p:cNvPr id="3" name="Content Placeholder 2"/>
          <p:cNvSpPr>
            <a:spLocks noGrp="1"/>
          </p:cNvSpPr>
          <p:nvPr>
            <p:ph idx="1"/>
          </p:nvPr>
        </p:nvSpPr>
        <p:spPr/>
        <p:txBody>
          <a:bodyPr/>
          <a:lstStyle/>
          <a:p>
            <a:r>
              <a:rPr lang="en-US" dirty="0" smtClean="0"/>
              <a:t>Charlie Salas – Communications, advertising and more</a:t>
            </a:r>
          </a:p>
          <a:p>
            <a:pPr>
              <a:buNone/>
            </a:pPr>
            <a:r>
              <a:rPr lang="en-US" dirty="0" smtClean="0"/>
              <a:t>	</a:t>
            </a:r>
            <a:r>
              <a:rPr lang="en-US" dirty="0" smtClean="0">
                <a:hlinkClick r:id="rId2"/>
              </a:rPr>
              <a:t>http://www.universitybusiness.com/viewarticle.aspx?articleid=574</a:t>
            </a:r>
            <a:endParaRPr lang="en-US" dirty="0" smtClean="0"/>
          </a:p>
          <a:p>
            <a:pPr>
              <a:buNone/>
            </a:pPr>
            <a:endParaRPr lang="en-US" dirty="0" smtClean="0"/>
          </a:p>
          <a:p>
            <a:r>
              <a:rPr lang="en-US" dirty="0" smtClean="0"/>
              <a:t>Bob Brown – </a:t>
            </a:r>
            <a:r>
              <a:rPr lang="en-US" smtClean="0"/>
              <a:t>Renegotiating Auxiliary Contacts</a:t>
            </a:r>
            <a:endParaRPr lang="en-US" dirty="0"/>
          </a:p>
        </p:txBody>
      </p:sp>
    </p:spTree>
  </p:cSld>
  <p:clrMapOvr>
    <a:masterClrMapping/>
  </p:clrMapOvr>
  <p:transition>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1143000"/>
            <a:ext cx="8229600" cy="4525963"/>
          </a:xfrm>
        </p:spPr>
        <p:txBody>
          <a:bodyPr/>
          <a:lstStyle/>
          <a:p>
            <a:pPr>
              <a:buNone/>
            </a:pPr>
            <a:r>
              <a:rPr lang="en-US" sz="2800" dirty="0" smtClean="0"/>
              <a:t>		Bill Ballard, University of Vermont</a:t>
            </a:r>
          </a:p>
          <a:p>
            <a:r>
              <a:rPr lang="en-US" sz="1800" dirty="0" smtClean="0"/>
              <a:t>We have saved several hundred thousand dollars campus-wide by switching to once a week cleaning of private offices and the elimination of desk-side waste baskets.  In exchange for their basket, we gave out a 2 quart covered plastic container (looks like an old fashion trash can you kept in the garage)  in which they could put their banana peels, apple cores, candy wrappers, etc. and then dump it themselves in a central waste collection container/bin on each floor.  Everyone still gets a full size recycling bin, which they also have to dump themselves. When you get right down to it, you will find that </a:t>
            </a:r>
            <a:r>
              <a:rPr lang="en-US" sz="1800" u="sng" dirty="0" smtClean="0"/>
              <a:t>almost</a:t>
            </a:r>
            <a:r>
              <a:rPr lang="en-US" sz="1800" dirty="0" smtClean="0"/>
              <a:t> everything you had previously thrown in your basket can actually be recycled.  </a:t>
            </a:r>
          </a:p>
          <a:p>
            <a:pPr>
              <a:buNone/>
            </a:pPr>
            <a:endParaRPr lang="en-US" sz="600" dirty="0" smtClean="0"/>
          </a:p>
          <a:p>
            <a:pPr>
              <a:buNone/>
            </a:pPr>
            <a:r>
              <a:rPr lang="en-US" sz="1800" dirty="0" smtClean="0"/>
              <a:t>	We still provide daily service to all student areas, classrooms and teaching labs, public areas, and rest rooms. My VP is a big advocate of the program and made it clear to his VP colleagues that there would be no executive exceptions.  We suspect the President's administrative assistant is coming in early to dump his containers, but everybody else in the executive offices has fallen in line. Overall, the program was successful; once we got past the "you're kidding" statements! </a:t>
            </a:r>
            <a:br>
              <a:rPr lang="en-US" sz="1800" dirty="0" smtClean="0"/>
            </a:br>
            <a:endParaRPr lang="en-US" sz="1800" dirty="0"/>
          </a:p>
        </p:txBody>
      </p:sp>
    </p:spTree>
  </p:cSld>
  <p:clrMapOvr>
    <a:masterClrMapping/>
  </p:clrMapOvr>
  <p:transition>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295400"/>
            <a:ext cx="8229600" cy="4525963"/>
          </a:xfrm>
        </p:spPr>
        <p:txBody>
          <a:bodyPr/>
          <a:lstStyle/>
          <a:p>
            <a:pPr>
              <a:buNone/>
            </a:pPr>
            <a:r>
              <a:rPr lang="en-US" dirty="0" smtClean="0"/>
              <a:t>		Bill Dickerson, Cal State Fullerton</a:t>
            </a:r>
          </a:p>
          <a:p>
            <a:r>
              <a:rPr lang="en-US" sz="1800" dirty="0" smtClean="0"/>
              <a:t>The University had arranged to install Solar Panels on rooftops and parking structures which would reduce the cost of electricity to the campus.  They originally approached the auxiliary in the belief that the university was going to have to sub-lease the space on which the panels would be installed to the auxiliary  --  which would then turn around and lease the space to an “outside provider” who was providing the panels (and would continue to own the panels).</a:t>
            </a:r>
          </a:p>
          <a:p>
            <a:pPr>
              <a:buNone/>
            </a:pPr>
            <a:endParaRPr lang="en-US" sz="700" dirty="0" smtClean="0"/>
          </a:p>
          <a:p>
            <a:r>
              <a:rPr lang="en-US" sz="1800" dirty="0" smtClean="0"/>
              <a:t>When we learned that this was essentially a case involving “3</a:t>
            </a:r>
            <a:r>
              <a:rPr lang="en-US" sz="1800" baseline="30000" dirty="0" smtClean="0"/>
              <a:t>rd</a:t>
            </a:r>
            <a:r>
              <a:rPr lang="en-US" sz="1800" dirty="0" smtClean="0"/>
              <a:t> party financing” so that the university didn’t have to put up the initial $6 million for the solar panel installation  --  (and knowing that such financing typically charged anywhere from 12-18%)  --  we suggested that the auxiliary might serve as the financing vehicle wherein our loans to the university (0.5% above WSG Prime  --  about 4% today) would be significantly less expensive  --  AND MOST IMPORTANTLY  --  the university would “own” the panels outright instead of remaining the property of the 3</a:t>
            </a:r>
            <a:r>
              <a:rPr lang="en-US" sz="1800" baseline="30000" dirty="0" smtClean="0"/>
              <a:t>rd</a:t>
            </a:r>
            <a:r>
              <a:rPr lang="en-US" sz="1800" dirty="0" smtClean="0"/>
              <a:t> party financier.</a:t>
            </a:r>
          </a:p>
          <a:p>
            <a:pPr>
              <a:buNone/>
            </a:pPr>
            <a:endParaRPr lang="en-US" dirty="0"/>
          </a:p>
        </p:txBody>
      </p:sp>
    </p:spTree>
  </p:cSld>
  <p:clrMapOvr>
    <a:masterClrMapping/>
  </p:clrMapOvr>
  <p:transition>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447800"/>
            <a:ext cx="8229600" cy="4525963"/>
          </a:xfrm>
        </p:spPr>
        <p:txBody>
          <a:bodyPr/>
          <a:lstStyle/>
          <a:p>
            <a:pPr>
              <a:buNone/>
            </a:pPr>
            <a:r>
              <a:rPr lang="en-US" dirty="0" smtClean="0"/>
              <a:t>		Martha Davidson, Duke University</a:t>
            </a:r>
          </a:p>
          <a:p>
            <a:pPr>
              <a:buNone/>
            </a:pPr>
            <a:r>
              <a:rPr lang="en-US" sz="1800" b="1" dirty="0" smtClean="0"/>
              <a:t>			DUKE COST SAVING MEASURES</a:t>
            </a:r>
            <a:endParaRPr lang="en-US" sz="1800" dirty="0" smtClean="0"/>
          </a:p>
          <a:p>
            <a:r>
              <a:rPr lang="en-US" sz="1800" b="1" dirty="0" smtClean="0"/>
              <a:t>Goal:</a:t>
            </a:r>
            <a:r>
              <a:rPr lang="en-US" sz="1800" dirty="0" smtClean="0"/>
              <a:t>  Reduce university operating budget by $125M over 3 years ….. permanent reductions while </a:t>
            </a:r>
          </a:p>
          <a:p>
            <a:pPr lvl="1"/>
            <a:r>
              <a:rPr lang="en-US" sz="1400" dirty="0" smtClean="0"/>
              <a:t>Protecting core commitments</a:t>
            </a:r>
          </a:p>
          <a:p>
            <a:pPr lvl="1"/>
            <a:r>
              <a:rPr lang="en-US" sz="1400" dirty="0" smtClean="0"/>
              <a:t>Reducing personnel costs</a:t>
            </a:r>
          </a:p>
          <a:p>
            <a:pPr lvl="1"/>
            <a:r>
              <a:rPr lang="en-US" sz="1400" dirty="0" smtClean="0"/>
              <a:t>Taking other cost-saving steps</a:t>
            </a:r>
          </a:p>
          <a:p>
            <a:pPr lvl="1"/>
            <a:r>
              <a:rPr lang="en-US" sz="1400" dirty="0" smtClean="0"/>
              <a:t>Sustain investment in faculty resource</a:t>
            </a:r>
          </a:p>
          <a:p>
            <a:pPr lvl="1"/>
            <a:r>
              <a:rPr lang="en-US" sz="1400" dirty="0" smtClean="0"/>
              <a:t>Maintain momentum in strategic areas</a:t>
            </a:r>
          </a:p>
          <a:p>
            <a:pPr lvl="1"/>
            <a:r>
              <a:rPr lang="en-US" sz="1400" dirty="0" smtClean="0"/>
              <a:t>Protect quality of student experience</a:t>
            </a:r>
            <a:r>
              <a:rPr lang="en-US" sz="1800" dirty="0" smtClean="0"/>
              <a:t> </a:t>
            </a:r>
          </a:p>
          <a:p>
            <a:r>
              <a:rPr lang="en-US" sz="1800" b="1" dirty="0" smtClean="0"/>
              <a:t>Options in approach</a:t>
            </a:r>
            <a:r>
              <a:rPr lang="en-US" sz="1800" dirty="0" smtClean="0"/>
              <a:t>:  increase revenue , reduce expenses</a:t>
            </a:r>
          </a:p>
          <a:p>
            <a:r>
              <a:rPr lang="en-US" sz="1800" dirty="0" smtClean="0"/>
              <a:t>Formed DART (Duke Administrative Reform Team)</a:t>
            </a:r>
          </a:p>
          <a:p>
            <a:pPr lvl="0"/>
            <a:r>
              <a:rPr lang="en-US" sz="1800" dirty="0" smtClean="0"/>
              <a:t>Asked for ideas from the University and have received more than 175 ideas through the “Enduring a Troubled Economy” website</a:t>
            </a:r>
          </a:p>
          <a:p>
            <a:endParaRPr lang="en-US" sz="1800" dirty="0"/>
          </a:p>
        </p:txBody>
      </p:sp>
    </p:spTree>
  </p:cSld>
  <p:clrMapOvr>
    <a:masterClrMapping/>
  </p:clrMapOvr>
  <p:transition>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1219200"/>
            <a:ext cx="8229600" cy="4525963"/>
          </a:xfrm>
        </p:spPr>
        <p:txBody>
          <a:bodyPr/>
          <a:lstStyle/>
          <a:p>
            <a:pPr>
              <a:buNone/>
            </a:pPr>
            <a:r>
              <a:rPr lang="en-US" sz="1800" dirty="0" smtClean="0"/>
              <a:t>	</a:t>
            </a:r>
            <a:r>
              <a:rPr lang="en-US" sz="1800" b="1" u="sng" dirty="0" smtClean="0"/>
              <a:t>Auxiliary Services (Duke)</a:t>
            </a:r>
            <a:endParaRPr lang="en-US" sz="1800" dirty="0" smtClean="0"/>
          </a:p>
          <a:p>
            <a:r>
              <a:rPr lang="en-US" sz="1600" dirty="0" smtClean="0"/>
              <a:t>University initiatives had direct impact on Aux Services:</a:t>
            </a:r>
          </a:p>
          <a:p>
            <a:r>
              <a:rPr lang="en-US" sz="1600" b="1" dirty="0" smtClean="0"/>
              <a:t>Computer replacement cycle</a:t>
            </a:r>
            <a:r>
              <a:rPr lang="en-US" sz="1600" dirty="0" smtClean="0"/>
              <a:t> extension caused ~$2M reduction in sales for Computer Store</a:t>
            </a:r>
          </a:p>
          <a:p>
            <a:r>
              <a:rPr lang="en-US" sz="1600" b="1" dirty="0" smtClean="0"/>
              <a:t>Loss of personnel</a:t>
            </a:r>
            <a:r>
              <a:rPr lang="en-US" sz="1600" dirty="0" smtClean="0"/>
              <a:t> from early retirements and vacancy management – with  limited reduction in operating hours requires more multi-tasking and focus from remaining staff to cover more square footage and more tasks.  Forced us to take closer look at new ways to deploy work.  Also, challenge if all the things we were doing were absolutely necessary.</a:t>
            </a:r>
          </a:p>
          <a:p>
            <a:r>
              <a:rPr lang="en-US" sz="1600" b="1" dirty="0" smtClean="0"/>
              <a:t>Retail Operations</a:t>
            </a:r>
            <a:r>
              <a:rPr lang="en-US" sz="1600" dirty="0" smtClean="0"/>
              <a:t> made changes to hours of operation.  Looked at market trends and customer patterns to reduce hours of operation without negatively impacting customers or compromising sales</a:t>
            </a:r>
          </a:p>
          <a:p>
            <a:r>
              <a:rPr lang="en-US" sz="1600" b="1" dirty="0" smtClean="0"/>
              <a:t>Postal service</a:t>
            </a:r>
            <a:r>
              <a:rPr lang="en-US" sz="1600" dirty="0" smtClean="0"/>
              <a:t> volume  reductions in volume = concern for % returns based on volume of contract station, especially when USPS faces such daunting losses </a:t>
            </a:r>
          </a:p>
          <a:p>
            <a:r>
              <a:rPr lang="en-US" sz="1600" b="1" dirty="0" smtClean="0"/>
              <a:t>Renegotiated contracts</a:t>
            </a:r>
            <a:r>
              <a:rPr lang="en-US" sz="1600" dirty="0" smtClean="0"/>
              <a:t> with Dining vendors – Duke retains higher commission</a:t>
            </a:r>
          </a:p>
          <a:p>
            <a:r>
              <a:rPr lang="en-US" sz="1600" dirty="0" smtClean="0"/>
              <a:t>Renegotiate contracts with other suppliers</a:t>
            </a:r>
          </a:p>
          <a:p>
            <a:r>
              <a:rPr lang="en-US" sz="1600" dirty="0" smtClean="0"/>
              <a:t>With </a:t>
            </a:r>
            <a:r>
              <a:rPr lang="en-US" sz="1600" b="1" dirty="0" smtClean="0"/>
              <a:t>reductions in travel</a:t>
            </a:r>
            <a:r>
              <a:rPr lang="en-US" sz="1600" dirty="0" smtClean="0"/>
              <a:t>, looking for creative ways to stay in touch with colleagues for new innovative ideas.</a:t>
            </a:r>
          </a:p>
          <a:p>
            <a:pPr>
              <a:buNone/>
            </a:pPr>
            <a:endParaRPr lang="en-US" sz="1600" dirty="0" smtClean="0"/>
          </a:p>
          <a:p>
            <a:pPr>
              <a:buNone/>
            </a:pPr>
            <a:endParaRPr lang="en-US" sz="1800" dirty="0"/>
          </a:p>
        </p:txBody>
      </p:sp>
    </p:spTree>
  </p:cSld>
  <p:clrMapOvr>
    <a:masterClrMapping/>
  </p:clrMapOvr>
  <p:transition>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295400"/>
            <a:ext cx="8229600" cy="4525963"/>
          </a:xfrm>
        </p:spPr>
        <p:txBody>
          <a:bodyPr/>
          <a:lstStyle/>
          <a:p>
            <a:r>
              <a:rPr lang="en-US" sz="1600" b="1" i="1" u="sng" dirty="0" smtClean="0"/>
              <a:t>REDUCING NON-PERSONNEL COSTS (Duke)</a:t>
            </a:r>
            <a:endParaRPr lang="en-US" sz="1600" dirty="0" smtClean="0"/>
          </a:p>
          <a:p>
            <a:r>
              <a:rPr lang="en-US" sz="1600" b="1" dirty="0" smtClean="0"/>
              <a:t>Paperless pay statements</a:t>
            </a:r>
            <a:r>
              <a:rPr lang="en-US" sz="1600" dirty="0" smtClean="0"/>
              <a:t> – moved to online pay statements  for all employees in July 2009 to save on printing and distribution costs.  All employees who have chosen to have their paycheck automatically deposited in their bank account can see their monthly paystubs online at </a:t>
            </a:r>
            <a:r>
              <a:rPr lang="en-US" sz="1600" dirty="0" err="1" smtClean="0"/>
              <a:t>Duke@Work</a:t>
            </a:r>
            <a:endParaRPr lang="en-US" sz="1600" dirty="0" smtClean="0"/>
          </a:p>
          <a:p>
            <a:r>
              <a:rPr lang="en-US" sz="1600" dirty="0" smtClean="0"/>
              <a:t> </a:t>
            </a:r>
            <a:r>
              <a:rPr lang="en-US" sz="1600" b="1" dirty="0" smtClean="0"/>
              <a:t>Telephone savings</a:t>
            </a:r>
            <a:r>
              <a:rPr lang="en-US" sz="1600" dirty="0" smtClean="0"/>
              <a:t> – converting almost all phones on campus and in health system to Voice over Internet Protocol (VoIP) – sends phone calls over the existing computer network which eliminates the need for dedicated phone lines and switching equipment and lowers the cost per line (at end of 2-year conversion will save $2.7M per year compared to current costs)</a:t>
            </a:r>
          </a:p>
          <a:p>
            <a:r>
              <a:rPr lang="en-US" sz="1600" dirty="0" smtClean="0"/>
              <a:t>Extending the cycle for </a:t>
            </a:r>
            <a:r>
              <a:rPr lang="en-US" sz="1600" b="1" dirty="0" smtClean="0"/>
              <a:t>computer replacement</a:t>
            </a:r>
            <a:r>
              <a:rPr lang="en-US" sz="1600" dirty="0" smtClean="0"/>
              <a:t> by 1 year (from 3-4 years to 4-5 years)</a:t>
            </a:r>
          </a:p>
          <a:p>
            <a:pPr lvl="0"/>
            <a:r>
              <a:rPr lang="en-US" sz="1600" dirty="0" smtClean="0"/>
              <a:t>Negotiate </a:t>
            </a:r>
            <a:r>
              <a:rPr lang="en-US" sz="1600" b="1" dirty="0" smtClean="0"/>
              <a:t>discounted prices</a:t>
            </a:r>
            <a:r>
              <a:rPr lang="en-US" sz="1600" dirty="0" smtClean="0"/>
              <a:t> for computers for level 1, level 2, level 3 – most employees are level 1 and computer options have already been determined prior to purchase.  Any changes require approval of a senior officer.</a:t>
            </a:r>
          </a:p>
          <a:p>
            <a:pPr lvl="0"/>
            <a:r>
              <a:rPr lang="en-US" sz="1600" dirty="0" smtClean="0"/>
              <a:t>Combination of these 2 changes will result in $2M savings annually.</a:t>
            </a:r>
          </a:p>
          <a:p>
            <a:pPr lvl="0"/>
            <a:r>
              <a:rPr lang="en-US" sz="1600" dirty="0" smtClean="0"/>
              <a:t>Consolidation of servers to central server rooms – save on utilities, space, staffing, off-site backups, etc. </a:t>
            </a:r>
          </a:p>
        </p:txBody>
      </p:sp>
    </p:spTree>
  </p:cSld>
  <p:clrMapOvr>
    <a:masterClrMapping/>
  </p:clrMapOvr>
  <p:transition>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1219200"/>
            <a:ext cx="8229600" cy="4525963"/>
          </a:xfrm>
        </p:spPr>
        <p:txBody>
          <a:bodyPr/>
          <a:lstStyle/>
          <a:p>
            <a:pPr>
              <a:buNone/>
            </a:pPr>
            <a:r>
              <a:rPr lang="en-US" sz="1800" b="1" u="sng" dirty="0" smtClean="0"/>
              <a:t>			University-wide (Duke University)</a:t>
            </a:r>
            <a:endParaRPr lang="en-US" sz="1800" dirty="0" smtClean="0"/>
          </a:p>
          <a:p>
            <a:endParaRPr lang="en-US" sz="1800" dirty="0" smtClean="0"/>
          </a:p>
          <a:p>
            <a:r>
              <a:rPr lang="en-US" sz="1600" b="1" i="1" u="sng" dirty="0" smtClean="0"/>
              <a:t>REDUCING PERSONNEL COSTS</a:t>
            </a:r>
            <a:endParaRPr lang="en-US" sz="1600" dirty="0" smtClean="0"/>
          </a:p>
          <a:p>
            <a:r>
              <a:rPr lang="en-US" sz="1600" b="1" dirty="0" smtClean="0"/>
              <a:t>Early retirement incentive</a:t>
            </a:r>
            <a:r>
              <a:rPr lang="en-US" sz="1600" dirty="0" smtClean="0"/>
              <a:t> option offered  – 895 BW and 90 monthly chose this option and most positions were not refilled</a:t>
            </a:r>
          </a:p>
          <a:p>
            <a:r>
              <a:rPr lang="en-US" sz="1600" b="1" dirty="0" smtClean="0"/>
              <a:t>Vacancy management</a:t>
            </a:r>
            <a:r>
              <a:rPr lang="en-US" sz="1600" dirty="0" smtClean="0"/>
              <a:t> – must submit request to respective VP to fill ANY vacancy (secure approval of EVP)</a:t>
            </a:r>
          </a:p>
          <a:p>
            <a:r>
              <a:rPr lang="en-US" sz="1600" b="1" dirty="0" smtClean="0"/>
              <a:t>Managing Overtime</a:t>
            </a:r>
            <a:r>
              <a:rPr lang="en-US" sz="1600" dirty="0" smtClean="0"/>
              <a:t> – limit or eliminate where able to .</a:t>
            </a:r>
          </a:p>
          <a:p>
            <a:r>
              <a:rPr lang="en-US" sz="1600" dirty="0" smtClean="0"/>
              <a:t>Curtailed </a:t>
            </a:r>
            <a:r>
              <a:rPr lang="en-US" sz="1600" b="1" dirty="0" smtClean="0"/>
              <a:t>external hiring</a:t>
            </a:r>
            <a:r>
              <a:rPr lang="en-US" sz="1600" dirty="0" smtClean="0"/>
              <a:t> and limiting use of </a:t>
            </a:r>
            <a:r>
              <a:rPr lang="en-US" sz="1600" b="1" dirty="0" smtClean="0"/>
              <a:t>consultants and contract services</a:t>
            </a:r>
            <a:r>
              <a:rPr lang="en-US" sz="1600" dirty="0" smtClean="0"/>
              <a:t> – to hire must provide justification and request approval from EVP or  Provost</a:t>
            </a:r>
          </a:p>
          <a:p>
            <a:r>
              <a:rPr lang="en-US" sz="1600" b="1" dirty="0" smtClean="0"/>
              <a:t>Fringe Benefits</a:t>
            </a:r>
            <a:r>
              <a:rPr lang="en-US" sz="1600" dirty="0" smtClean="0"/>
              <a:t> increases – kept increases in insurance rates lower by increasing co-pays for visits and prescriptions, implementing incentive to use prescription mail order, ….)</a:t>
            </a:r>
          </a:p>
          <a:p>
            <a:r>
              <a:rPr lang="en-US" sz="1600" dirty="0" smtClean="0"/>
              <a:t> </a:t>
            </a:r>
          </a:p>
          <a:p>
            <a:endParaRPr lang="en-US" sz="1800" dirty="0"/>
          </a:p>
        </p:txBody>
      </p:sp>
    </p:spTree>
  </p:cSld>
  <p:clrMapOvr>
    <a:masterClrMapping/>
  </p:clrMapOvr>
  <p:transition>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219200"/>
            <a:ext cx="8229600" cy="4525963"/>
          </a:xfrm>
        </p:spPr>
        <p:txBody>
          <a:bodyPr/>
          <a:lstStyle/>
          <a:p>
            <a:r>
              <a:rPr lang="en-US" sz="1600" b="1" dirty="0" smtClean="0"/>
              <a:t>Energy conservation</a:t>
            </a:r>
            <a:r>
              <a:rPr lang="en-US" sz="1600" dirty="0" smtClean="0"/>
              <a:t> – policy for temperature standards and hours of operation.  Temp control in older buildings is difficult to maintain.  Reducing carbon footprint as part of “Going Green” campaign.</a:t>
            </a:r>
          </a:p>
          <a:p>
            <a:r>
              <a:rPr lang="en-US" sz="1600" b="1" dirty="0" smtClean="0"/>
              <a:t>Grounds </a:t>
            </a:r>
            <a:r>
              <a:rPr lang="en-US" sz="1600" dirty="0" smtClean="0"/>
              <a:t>– less frequently mowed grass, less weeding and slightly longer waits for maintenance requests in non-critical areas.  NCAA athletic fields are maintained according to schedule due to collegiate regulations. </a:t>
            </a:r>
          </a:p>
          <a:p>
            <a:r>
              <a:rPr lang="en-US" sz="1600" dirty="0" smtClean="0"/>
              <a:t>Closed the </a:t>
            </a:r>
            <a:r>
              <a:rPr lang="en-US" sz="1600" b="1" dirty="0" smtClean="0"/>
              <a:t>Student Health Pharmacy</a:t>
            </a:r>
            <a:r>
              <a:rPr lang="en-US" sz="1600" dirty="0" smtClean="0"/>
              <a:t> – due to rising operational costs.  Other pharmacies are available to students without continuing operation of one on campus.</a:t>
            </a:r>
          </a:p>
          <a:p>
            <a:r>
              <a:rPr lang="en-US" sz="1600" dirty="0" smtClean="0"/>
              <a:t>Renegotiate lease </a:t>
            </a:r>
            <a:r>
              <a:rPr lang="en-US" sz="1600" b="1" dirty="0" smtClean="0"/>
              <a:t>space agreements</a:t>
            </a:r>
            <a:r>
              <a:rPr lang="en-US" sz="1600" dirty="0" smtClean="0"/>
              <a:t> – between University and Health System nearly 2.2M </a:t>
            </a:r>
            <a:r>
              <a:rPr lang="en-US" sz="1600" dirty="0" err="1" smtClean="0"/>
              <a:t>s.f</a:t>
            </a:r>
            <a:r>
              <a:rPr lang="en-US" sz="1600" dirty="0" smtClean="0"/>
              <a:t>. leased space. </a:t>
            </a:r>
          </a:p>
          <a:p>
            <a:r>
              <a:rPr lang="en-US" sz="1600" b="1" dirty="0" smtClean="0"/>
              <a:t>School of Law</a:t>
            </a:r>
            <a:r>
              <a:rPr lang="en-US" sz="1600" dirty="0" smtClean="0"/>
              <a:t> opted to send holiday card electronically rather than by USPS.</a:t>
            </a:r>
          </a:p>
          <a:p>
            <a:r>
              <a:rPr lang="en-US" sz="1600" b="1" dirty="0" smtClean="0"/>
              <a:t>Fuqua Business School</a:t>
            </a:r>
            <a:r>
              <a:rPr lang="en-US" sz="1600" dirty="0" smtClean="0"/>
              <a:t> – each of faculty agreed to teach one extra course for this academic year .  Allowed schools to cover teaching needs of its new master’s in management science program without having to hire extra faculty.</a:t>
            </a:r>
          </a:p>
          <a:p>
            <a:pPr>
              <a:buNone/>
            </a:pPr>
            <a:r>
              <a:rPr lang="en-US" sz="1600" b="1" dirty="0" smtClean="0"/>
              <a:t>	Outcomes:  </a:t>
            </a:r>
            <a:r>
              <a:rPr lang="en-US" sz="1600" dirty="0" smtClean="0"/>
              <a:t>These changes have reduced costs enough to get us halfway toward the $125M cuts.  </a:t>
            </a:r>
          </a:p>
          <a:p>
            <a:pPr lvl="1"/>
            <a:r>
              <a:rPr lang="en-US" sz="1200" dirty="0" smtClean="0"/>
              <a:t>$125M target has been reduced to $100M (per news article 9/24/10)</a:t>
            </a:r>
          </a:p>
          <a:p>
            <a:pPr lvl="1"/>
            <a:r>
              <a:rPr lang="en-US" sz="1200" dirty="0" smtClean="0"/>
              <a:t>Have cut $60M; just $40M to go by 2013</a:t>
            </a:r>
          </a:p>
          <a:p>
            <a:pPr lvl="0"/>
            <a:r>
              <a:rPr lang="en-US" sz="1600" dirty="0" smtClean="0"/>
              <a:t>HOWEVER, some of the reductions above caused Aux Revenues to decrease</a:t>
            </a:r>
          </a:p>
          <a:p>
            <a:endParaRPr lang="en-US" sz="1600" dirty="0"/>
          </a:p>
        </p:txBody>
      </p:sp>
    </p:spTree>
  </p:cSld>
  <p:clrMapOvr>
    <a:masterClrMapping/>
  </p:clrMapOvr>
  <p:transition>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1219200"/>
            <a:ext cx="8229600" cy="1143000"/>
          </a:xfrm>
        </p:spPr>
        <p:txBody>
          <a:bodyPr/>
          <a:lstStyle/>
          <a:p>
            <a:r>
              <a:rPr lang="en-US" sz="3200" dirty="0" smtClean="0"/>
              <a:t>Thank You!</a:t>
            </a:r>
            <a:br>
              <a:rPr lang="en-US" sz="3200" dirty="0" smtClean="0"/>
            </a:br>
            <a:r>
              <a:rPr lang="en-US" sz="3200" dirty="0" smtClean="0"/>
              <a:t>Charlie </a:t>
            </a:r>
            <a:r>
              <a:rPr lang="en-US" sz="3200" dirty="0" err="1" smtClean="0"/>
              <a:t>Sallas</a:t>
            </a:r>
            <a:r>
              <a:rPr lang="en-US" sz="3200" dirty="0" smtClean="0"/>
              <a:t>!</a:t>
            </a:r>
          </a:p>
        </p:txBody>
      </p:sp>
      <p:pic>
        <p:nvPicPr>
          <p:cNvPr id="31747" name="Picture 4"/>
          <p:cNvPicPr>
            <a:picLocks noGrp="1" noChangeAspect="1" noChangeArrowheads="1"/>
          </p:cNvPicPr>
          <p:nvPr>
            <p:ph idx="1"/>
          </p:nvPr>
        </p:nvPicPr>
        <p:blipFill>
          <a:blip r:embed="rId3" cstate="print"/>
          <a:srcRect/>
          <a:stretch>
            <a:fillRect/>
          </a:stretch>
        </p:blipFill>
        <p:spPr>
          <a:xfrm>
            <a:off x="1676400" y="2590800"/>
            <a:ext cx="5867400" cy="3429000"/>
          </a:xfrm>
        </p:spPr>
      </p:pic>
    </p:spTree>
  </p:cSld>
  <p:clrMapOvr>
    <a:masterClrMapping/>
  </p:clrMapOvr>
  <p:transition>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1143000"/>
            <a:ext cx="8382000" cy="5486400"/>
          </a:xfrm>
        </p:spPr>
        <p:txBody>
          <a:bodyPr/>
          <a:lstStyle/>
          <a:p>
            <a:pPr>
              <a:buNone/>
            </a:pPr>
            <a:r>
              <a:rPr lang="en-US" sz="2800" dirty="0" smtClean="0"/>
              <a:t>	Robert </a:t>
            </a:r>
            <a:r>
              <a:rPr lang="en-US" sz="2800" dirty="0" err="1" smtClean="0"/>
              <a:t>Valenti</a:t>
            </a:r>
            <a:r>
              <a:rPr lang="en-US" sz="2800" dirty="0" smtClean="0"/>
              <a:t>, </a:t>
            </a:r>
            <a:r>
              <a:rPr lang="en-US" sz="2800" dirty="0" err="1" smtClean="0"/>
              <a:t>Fairleigh</a:t>
            </a:r>
            <a:r>
              <a:rPr lang="en-US" sz="2800" dirty="0" smtClean="0"/>
              <a:t> Dickinson University</a:t>
            </a:r>
          </a:p>
          <a:p>
            <a:r>
              <a:rPr lang="en-US" sz="1600" dirty="0" smtClean="0"/>
              <a:t>At </a:t>
            </a:r>
            <a:r>
              <a:rPr lang="en-US" sz="1600" dirty="0" err="1" smtClean="0"/>
              <a:t>Fairleigh</a:t>
            </a:r>
            <a:r>
              <a:rPr lang="en-US" sz="1600" dirty="0" smtClean="0"/>
              <a:t> Dickinson University, a large part of what we do is focused on providing outstanding customer service. To that end, we have </a:t>
            </a:r>
            <a:r>
              <a:rPr lang="en-US" sz="1600" dirty="0" err="1" smtClean="0"/>
              <a:t>have</a:t>
            </a:r>
            <a:r>
              <a:rPr lang="en-US" sz="1600" dirty="0" smtClean="0"/>
              <a:t> initiated departmental Quality Service Initiatives (QSI's) loosely based on the Disney model of customer service. These QSI's were prepared departmentally by department heads and management teams from our business partners, </a:t>
            </a:r>
            <a:r>
              <a:rPr lang="en-US" sz="1600" dirty="0" err="1" smtClean="0"/>
              <a:t>ie</a:t>
            </a:r>
            <a:r>
              <a:rPr lang="en-US" sz="1600" dirty="0" smtClean="0"/>
              <a:t> food service, mail, college store etc., that were fortunate enough to attend a four day training session at the Disney Institute in Orlando. We have also hosted Disney service events on each of our campuses for business's in our surrounding communities.  The end result of these QSI's has been a clearer focus on understanding the wants and needs of the customer, and following through on delivering the best possible outcomes in each individual scenario.  My tag line has been that we have </a:t>
            </a:r>
            <a:r>
              <a:rPr lang="en-US" sz="1600" dirty="0" err="1" smtClean="0"/>
              <a:t>enahanced</a:t>
            </a:r>
            <a:r>
              <a:rPr lang="en-US" sz="1600" dirty="0" smtClean="0"/>
              <a:t> the meaning of educations 3R's, Reading, Righting and </a:t>
            </a:r>
            <a:r>
              <a:rPr lang="en-US" sz="1600" dirty="0" err="1" smtClean="0"/>
              <a:t>Rithmatic</a:t>
            </a:r>
            <a:r>
              <a:rPr lang="en-US" sz="1600" dirty="0" smtClean="0"/>
              <a:t>, and applied them to Higher Education now defined as Recruitment, Retention and Return on Investment.</a:t>
            </a:r>
            <a:br>
              <a:rPr lang="en-US" sz="1600" dirty="0" smtClean="0"/>
            </a:br>
            <a:endParaRPr lang="en-US" sz="1600" dirty="0" smtClean="0"/>
          </a:p>
          <a:p>
            <a:pPr>
              <a:buNone/>
            </a:pPr>
            <a:r>
              <a:rPr lang="en-US" sz="1600" dirty="0" smtClean="0"/>
              <a:t>	The bottom line for my auxiliary areas is that we continually strive to provide not good, but outstanding service in the hope that not only our students, but our faculty, staff and business partners will be proud to say they are a part of our FDU community. This in turn leads to easier recruitment, a better retention rate of students, and a higher return on investment through satisfied alumni and business partners.</a:t>
            </a:r>
            <a:endParaRPr lang="en-US" sz="1600" dirty="0"/>
          </a:p>
        </p:txBody>
      </p:sp>
    </p:spTree>
  </p:cSld>
  <p:clrMapOvr>
    <a:masterClrMapping/>
  </p:clrMapOvr>
  <p:transition>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914400"/>
            <a:ext cx="8229600" cy="4525963"/>
          </a:xfrm>
        </p:spPr>
        <p:txBody>
          <a:bodyPr/>
          <a:lstStyle/>
          <a:p>
            <a:pPr>
              <a:buNone/>
            </a:pPr>
            <a:r>
              <a:rPr lang="en-US" sz="2400" dirty="0" smtClean="0"/>
              <a:t>				Susan </a:t>
            </a:r>
            <a:r>
              <a:rPr lang="en-US" sz="2400" dirty="0" err="1" smtClean="0"/>
              <a:t>Nowicki</a:t>
            </a:r>
            <a:r>
              <a:rPr lang="en-US" sz="2400" dirty="0" smtClean="0"/>
              <a:t>, Delta College (MI)</a:t>
            </a:r>
          </a:p>
          <a:p>
            <a:pPr lvl="0"/>
            <a:r>
              <a:rPr lang="en-US" sz="1400" dirty="0" smtClean="0"/>
              <a:t> Established a Business &amp; Auxiliary Services Outreach Program.  This is a program in which we communicate, via email, on a monthly basis to all department heads.  In the email, which is brief, we highlight what may be going on in the auxiliary departments that may be of  interest.  Categories include:  Important dates (i.e., textbook buyback, check runs, internal charge deadlines for auxiliary depts. Open house, Food Service chili </a:t>
            </a:r>
            <a:r>
              <a:rPr lang="en-US" sz="1400" dirty="0" err="1" smtClean="0"/>
              <a:t>cookoff</a:t>
            </a:r>
            <a:r>
              <a:rPr lang="en-US" sz="1400" dirty="0" smtClean="0"/>
              <a:t>, bookstore sales,  etc.); Resources (how-to guides available, etc.); In the Know (vendor discounts, IRS changes, use of college funds); Community (Printing Services hosting career complex students, students selecting charities, etc.); How To (always contains a procedural educational item), and WOWs (i.e., Printing Services achieving FSC certification, etc).  This has been very well received.</a:t>
            </a:r>
          </a:p>
          <a:p>
            <a:pPr lvl="0"/>
            <a:r>
              <a:rPr lang="en-US" sz="1400" dirty="0" smtClean="0"/>
              <a:t>Auxiliary Services sponsors scholarships each year through our foundation office that we call “CASE” scholarships --- College Auxiliaries Support Education</a:t>
            </a:r>
          </a:p>
          <a:p>
            <a:pPr lvl="0"/>
            <a:r>
              <a:rPr lang="en-US" sz="1400" dirty="0" smtClean="0"/>
              <a:t>An email is sent to all new employees welcoming them to the college, which highlights a brief overview of each of the auxiliaries and includes a “who to call” list.  Again, very well received.</a:t>
            </a:r>
          </a:p>
          <a:p>
            <a:pPr lvl="0"/>
            <a:r>
              <a:rPr lang="en-US" sz="1400" dirty="0" smtClean="0"/>
              <a:t>An assessment is conducted for each year for each of our auxiliary departments.  Topics include:  Executive Summary;  previous year in review; situational assessment (operational profile, staffing, SWOT, equipment, competition/outsourcing, technology, financial, sustainability); Benchmarks/Metrics (perceptions, sales, financial and cost, industry-related); Blueprint for the Future (strategic objectives, critical success factors, trends, near term financial actions, budget projections, action plans, marketing, CQI).  All  of our auxiliaries are in-house and include Printing Services, Food Services, Bookstore, Fitness &amp; Recreation Center as well as Business Services/Purchasing.</a:t>
            </a:r>
          </a:p>
          <a:p>
            <a:pPr lvl="0"/>
            <a:r>
              <a:rPr lang="en-US" sz="1400" dirty="0" smtClean="0"/>
              <a:t>Comprehensive marketing plan for all auxiliaries and how they relate to each of the College’s strategic objectives and action plans.</a:t>
            </a:r>
          </a:p>
          <a:p>
            <a:endParaRPr lang="en-US" sz="1800" dirty="0"/>
          </a:p>
        </p:txBody>
      </p:sp>
    </p:spTree>
  </p:cSld>
  <p:clrMapOvr>
    <a:masterClrMapping/>
  </p:clrMapOvr>
  <p:transition>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6400800" cy="1143000"/>
          </a:xfrm>
        </p:spPr>
        <p:txBody>
          <a:bodyPr/>
          <a:lstStyle/>
          <a:p>
            <a:r>
              <a:rPr lang="en-US" sz="3200" dirty="0" smtClean="0"/>
              <a:t>Ideas from your colleagues</a:t>
            </a:r>
            <a:endParaRPr lang="en-US" sz="3200" dirty="0"/>
          </a:p>
        </p:txBody>
      </p:sp>
      <p:sp>
        <p:nvSpPr>
          <p:cNvPr id="3" name="Content Placeholder 2"/>
          <p:cNvSpPr>
            <a:spLocks noGrp="1"/>
          </p:cNvSpPr>
          <p:nvPr>
            <p:ph idx="1"/>
          </p:nvPr>
        </p:nvSpPr>
        <p:spPr/>
        <p:txBody>
          <a:bodyPr/>
          <a:lstStyle/>
          <a:p>
            <a:r>
              <a:rPr lang="en-US" dirty="0" smtClean="0"/>
              <a:t>Jean Anne Caywood – Savannah State</a:t>
            </a:r>
          </a:p>
          <a:p>
            <a:pPr>
              <a:buNone/>
            </a:pPr>
            <a:r>
              <a:rPr lang="en-US" sz="1400" dirty="0" smtClean="0"/>
              <a:t>	</a:t>
            </a:r>
          </a:p>
          <a:p>
            <a:pPr>
              <a:buNone/>
            </a:pPr>
            <a:r>
              <a:rPr lang="en-US" sz="1400" dirty="0" smtClean="0"/>
              <a:t>	Of all of the decisions we have made in the past 4-1/2 years I have been at Savannah State, I believe the one that has been most helpful to us overall has been to outsource our mail center operations.  When I arrived, we had funds for one full-time and one half-time staff (neither of which were managers) to service the almost 2,000 mailboxes which we provide to all resident students and university departments.  We were able to increase our headcount after the first year to two full-time staff and hired a manager for the second position, but he left after six months due to the pay.  At the time he left, it was time for us to bid out our document center management, and we decided to include both document center and mail center services in our RFP.  Within less than three months after we hired a service provider for the mail center, years of poor procedural management and customer service complaints were turned around.  As an added benefit, I no longer had to worry if one or both of my mail center employees were unable to come to work.  The contractor hired our one remaining full-time employee, and she is happy with the transition as well.  We were able to negotiate a contract for the document center services which helped us pay most of the difference between the cost of the management service in the mail center and our former salary allocation, so the additional financial cost to the State was negligible.</a:t>
            </a:r>
            <a:endParaRPr lang="en-US" sz="1400" dirty="0"/>
          </a:p>
        </p:txBody>
      </p:sp>
    </p:spTree>
  </p:cSld>
  <p:clrMapOvr>
    <a:masterClrMapping/>
  </p:clrMapOvr>
  <p:transition>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Leslie </a:t>
            </a:r>
            <a:r>
              <a:rPr lang="en-US" dirty="0" err="1" smtClean="0"/>
              <a:t>Craigmyle</a:t>
            </a:r>
            <a:r>
              <a:rPr lang="en-US" dirty="0" smtClean="0"/>
              <a:t> of SUNY Oneonta</a:t>
            </a:r>
          </a:p>
          <a:p>
            <a:r>
              <a:rPr lang="en-US" sz="1800" dirty="0" smtClean="0"/>
              <a:t>SUNY Oneonta switched to essentially one dining plan for all resident students (Diane Williams gave a presentation on it in Hawaii). That has really been working well for us. In fact, we just did a resident dining survey and overall, satisfaction is high.</a:t>
            </a:r>
          </a:p>
          <a:p>
            <a:r>
              <a:rPr lang="en-US" sz="2800" dirty="0" smtClean="0"/>
              <a:t>John </a:t>
            </a:r>
            <a:r>
              <a:rPr lang="en-US" sz="2800" dirty="0" err="1" smtClean="0"/>
              <a:t>Langlois</a:t>
            </a:r>
            <a:r>
              <a:rPr lang="en-US" sz="2800" dirty="0" smtClean="0"/>
              <a:t> of Assumption College (MA)</a:t>
            </a:r>
          </a:p>
          <a:p>
            <a:pPr>
              <a:buNone/>
            </a:pPr>
            <a:r>
              <a:rPr lang="en-US" sz="1800" dirty="0" smtClean="0"/>
              <a:t>	Bob-  here's a revenue enhancing idea that we are implementing.     Using "University-Rooms.com" or similar as a new internet rental agency for summer rental of designated Res hall rooms.   They have an online system like hotel reservations that market &amp; book summer rentals for a commission.   They even do the ecommerce </a:t>
            </a:r>
            <a:r>
              <a:rPr lang="en-US" dirty="0" smtClean="0"/>
              <a:t/>
            </a:r>
            <a:br>
              <a:rPr lang="en-US" dirty="0" smtClean="0"/>
            </a:br>
            <a:endParaRPr lang="en-US" dirty="0"/>
          </a:p>
        </p:txBody>
      </p:sp>
    </p:spTree>
  </p:cSld>
  <p:clrMapOvr>
    <a:masterClrMapping/>
  </p:clrMapOvr>
  <p:transition>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Matthew Portner,  Ashland University (OH)</a:t>
            </a:r>
          </a:p>
          <a:p>
            <a:r>
              <a:rPr lang="en-US" sz="1800" dirty="0" smtClean="0"/>
              <a:t>Here are some customer service ideas that we have implemented just this last year:</a:t>
            </a:r>
            <a:br>
              <a:rPr lang="en-US" sz="1800" dirty="0" smtClean="0"/>
            </a:br>
            <a:r>
              <a:rPr lang="en-US" sz="1800" dirty="0" smtClean="0"/>
              <a:t>1) Secret Squirrel mystery shopper program (utilizing students as the mystery shoppers evaluating the various service departments</a:t>
            </a:r>
          </a:p>
          <a:p>
            <a:pPr>
              <a:buNone/>
            </a:pPr>
            <a:r>
              <a:rPr lang="en-US" sz="1800" dirty="0" smtClean="0"/>
              <a:t/>
            </a:r>
            <a:br>
              <a:rPr lang="en-US" sz="1800" dirty="0" smtClean="0"/>
            </a:br>
            <a:r>
              <a:rPr lang="en-US" sz="1800" dirty="0" smtClean="0"/>
              <a:t>2) Text &amp; Tell: new service that replaces comment cards by enabling students to send in comments via text directly to our management team.  Meets the students where they are with technology and provides a quicker and more focused response.</a:t>
            </a:r>
          </a:p>
          <a:p>
            <a:pPr>
              <a:buNone/>
            </a:pPr>
            <a:r>
              <a:rPr lang="en-US" sz="1800" dirty="0" smtClean="0"/>
              <a:t/>
            </a:r>
            <a:br>
              <a:rPr lang="en-US" sz="1800" dirty="0" smtClean="0"/>
            </a:br>
            <a:r>
              <a:rPr lang="en-US" sz="1800" dirty="0" smtClean="0"/>
              <a:t>3) Much more integrated use of </a:t>
            </a:r>
            <a:r>
              <a:rPr lang="en-US" sz="1800" dirty="0" err="1" smtClean="0"/>
              <a:t>Zoomerang</a:t>
            </a:r>
            <a:r>
              <a:rPr lang="en-US" sz="1800" dirty="0" smtClean="0"/>
              <a:t> surveys.  This year alone we have done major service surveys to customers of Printing, Bookstore, and Catering.  Key here is the strategic meetings that follow and crafting the appropriate responses and operational adjustments.</a:t>
            </a:r>
            <a:endParaRPr lang="en-US" sz="1800" dirty="0"/>
          </a:p>
        </p:txBody>
      </p:sp>
    </p:spTree>
  </p:cSld>
  <p:clrMapOvr>
    <a:masterClrMapping/>
  </p:clrMapOvr>
  <p:transition>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sz="2400" b="1" dirty="0" smtClean="0"/>
              <a:t>	Jim McDermott, Southern Illinois </a:t>
            </a:r>
            <a:r>
              <a:rPr lang="en-US" sz="2400" b="1" dirty="0" err="1" smtClean="0"/>
              <a:t>Univ</a:t>
            </a:r>
            <a:r>
              <a:rPr lang="en-US" sz="2400" b="1" dirty="0" smtClean="0"/>
              <a:t> – Edwardsville</a:t>
            </a:r>
          </a:p>
          <a:p>
            <a:r>
              <a:rPr lang="en-US" sz="2400" dirty="0" smtClean="0"/>
              <a:t> </a:t>
            </a:r>
            <a:r>
              <a:rPr lang="en-US" sz="1800" dirty="0" smtClean="0"/>
              <a:t>Increase use of debit card.  Market debit card and even give the students an incentive to put money on the card.  Once they have money on the card we can now market a cashless University and offer the students specials if the use their card.  We have proven that if the student does not need cash they will spend and spend more.</a:t>
            </a:r>
          </a:p>
          <a:p>
            <a:pPr lvl="0"/>
            <a:r>
              <a:rPr lang="en-US" sz="1800" dirty="0" smtClean="0"/>
              <a:t>Use loyalty card in all dining areas and even the bookstore.  Buy 10 drinks and get the 11 free, or buy 6 books and get a 7</a:t>
            </a:r>
            <a:r>
              <a:rPr lang="en-US" sz="1800" baseline="30000" dirty="0" smtClean="0"/>
              <a:t>th</a:t>
            </a:r>
            <a:r>
              <a:rPr lang="en-US" sz="1800" dirty="0" smtClean="0"/>
              <a:t> free or at a reduced price.</a:t>
            </a:r>
          </a:p>
          <a:p>
            <a:pPr lvl="0"/>
            <a:r>
              <a:rPr lang="en-US" sz="1800" dirty="0" smtClean="0"/>
              <a:t>Find a way to make sure the students and faculty and staff do not want to or need to leave campus.  The more we offer at a reasonable price the more we will sell especially with not having to use cash.</a:t>
            </a:r>
          </a:p>
          <a:p>
            <a:pPr>
              <a:buNone/>
            </a:pPr>
            <a:r>
              <a:rPr lang="en-US" sz="2400" dirty="0" smtClean="0"/>
              <a:t> </a:t>
            </a:r>
          </a:p>
          <a:p>
            <a:endParaRPr lang="en-US" sz="2400" b="1" dirty="0"/>
          </a:p>
        </p:txBody>
      </p:sp>
    </p:spTree>
  </p:cSld>
  <p:clrMapOvr>
    <a:masterClrMapping/>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1143000"/>
            <a:ext cx="8229600" cy="4525963"/>
          </a:xfrm>
        </p:spPr>
        <p:txBody>
          <a:bodyPr/>
          <a:lstStyle/>
          <a:p>
            <a:pPr>
              <a:buNone/>
            </a:pPr>
            <a:r>
              <a:rPr lang="en-US" sz="1400" b="1" dirty="0" smtClean="0"/>
              <a:t>				</a:t>
            </a:r>
            <a:r>
              <a:rPr lang="en-US" sz="2000" b="1" dirty="0" smtClean="0"/>
              <a:t>Robert (Bob) Brown, CPA</a:t>
            </a:r>
          </a:p>
          <a:p>
            <a:r>
              <a:rPr lang="en-US" sz="1400" dirty="0" smtClean="0"/>
              <a:t>Bob Brown is the Vice President for Business and Administration at Texas A&amp;M University-Commerce. He came to work at the University in April, 2006. </a:t>
            </a:r>
          </a:p>
          <a:p>
            <a:pPr>
              <a:buNone/>
            </a:pPr>
            <a:endParaRPr lang="en-US" sz="400" dirty="0" smtClean="0"/>
          </a:p>
          <a:p>
            <a:r>
              <a:rPr lang="en-US" sz="1400" dirty="0" smtClean="0"/>
              <a:t>Prior to joining the University, Bob served as the vice chancellor of business affairs for the Dallas County Community College District for nine years.  He served as only the third chief business officer for the Dallas County Community College District in its almost 40-year history.</a:t>
            </a:r>
          </a:p>
          <a:p>
            <a:pPr>
              <a:buNone/>
            </a:pPr>
            <a:endParaRPr lang="en-US" sz="800" dirty="0" smtClean="0"/>
          </a:p>
          <a:p>
            <a:r>
              <a:rPr lang="en-US" sz="1400" dirty="0" smtClean="0"/>
              <a:t>Bob has also served as chief business officer for North Harris Montgomery Community College District in Houston and Central Piedmont Community College in Charlotte, North Carolina. He has also served the Dallas County Community College District in various positions including vice president of business for </a:t>
            </a:r>
            <a:r>
              <a:rPr lang="en-US" sz="1400" dirty="0" err="1" smtClean="0"/>
              <a:t>Eastfield</a:t>
            </a:r>
            <a:r>
              <a:rPr lang="en-US" sz="1400" dirty="0" smtClean="0"/>
              <a:t> College, El Centro College, and Mountain View College, director of business operations at </a:t>
            </a:r>
            <a:r>
              <a:rPr lang="en-US" sz="1400" dirty="0" err="1" smtClean="0"/>
              <a:t>Eastfield</a:t>
            </a:r>
            <a:r>
              <a:rPr lang="en-US" sz="1400" dirty="0" smtClean="0"/>
              <a:t> College and internal auditor for the Dallas Community College District.</a:t>
            </a:r>
          </a:p>
          <a:p>
            <a:pPr>
              <a:buNone/>
            </a:pPr>
            <a:endParaRPr lang="en-US" sz="600" dirty="0" smtClean="0"/>
          </a:p>
          <a:p>
            <a:r>
              <a:rPr lang="en-US" sz="1400" dirty="0" smtClean="0"/>
              <a:t>Mr. Brown's professional affiliations include National Association of College and University Business Officers, Southern Association of College and University Business Officers, Community College Business Officers, National Association of College Auxiliary Services, and Texas Association of Community College Business Officers.  In 1996, he was named "National Outstanding Business Officer" by the Community College Business Officers. He has twice been named as an Innovator of the Year by the League for Innovation in the Community College. In 2008, Bob received the Distinguished Business Officer Award from the Southern Association of College and University Business Officers.</a:t>
            </a:r>
          </a:p>
          <a:p>
            <a:pPr>
              <a:buNone/>
            </a:pPr>
            <a:endParaRPr lang="en-US" sz="600" dirty="0" smtClean="0"/>
          </a:p>
          <a:p>
            <a:r>
              <a:rPr lang="en-US" sz="1400" dirty="0" smtClean="0"/>
              <a:t>Mr. Brown earned his bachelor's and master's degrees from the University of North Texas.</a:t>
            </a:r>
          </a:p>
          <a:p>
            <a:endParaRPr lang="en-US" b="1" dirty="0"/>
          </a:p>
        </p:txBody>
      </p:sp>
    </p:spTree>
  </p:cSld>
  <p:clrMapOvr>
    <a:masterClrMapping/>
  </p:clrMapOvr>
  <p:transition>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33400" y="1219200"/>
            <a:ext cx="8229600" cy="914400"/>
          </a:xfrm>
        </p:spPr>
        <p:txBody>
          <a:bodyPr/>
          <a:lstStyle/>
          <a:p>
            <a:pPr eaLnBrk="1" hangingPunct="1"/>
            <a:r>
              <a:rPr lang="en-US" sz="3200" b="1" smtClean="0"/>
              <a:t>NACAS Represents an Important Mission</a:t>
            </a:r>
          </a:p>
        </p:txBody>
      </p:sp>
      <p:sp>
        <p:nvSpPr>
          <p:cNvPr id="7171" name="Content Placeholder 2"/>
          <p:cNvSpPr>
            <a:spLocks noGrp="1"/>
          </p:cNvSpPr>
          <p:nvPr>
            <p:ph idx="1"/>
          </p:nvPr>
        </p:nvSpPr>
        <p:spPr>
          <a:xfrm>
            <a:off x="457200" y="2209800"/>
            <a:ext cx="8229600" cy="3733800"/>
          </a:xfrm>
        </p:spPr>
        <p:txBody>
          <a:bodyPr/>
          <a:lstStyle/>
          <a:p>
            <a:pPr eaLnBrk="1" hangingPunct="1"/>
            <a:r>
              <a:rPr lang="en-US" sz="2800" smtClean="0"/>
              <a:t>NACAS connects the campus beyond the classroom</a:t>
            </a:r>
          </a:p>
          <a:p>
            <a:pPr eaLnBrk="1" hangingPunct="1"/>
            <a:r>
              <a:rPr lang="en-US" sz="2800" smtClean="0"/>
              <a:t>We include bookstores, food services, student housing, student centers, conference services, recreation services, child care, communications, concessions, laundry, transportation, parking, printing &amp; copying, mail, purchasing, retail, campus cards, technology, and more</a:t>
            </a:r>
          </a:p>
        </p:txBody>
      </p:sp>
    </p:spTree>
  </p:cSld>
  <p:clrMapOvr>
    <a:masterClrMapping/>
  </p:clrMapOvr>
  <p:transition>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762000" y="1066800"/>
            <a:ext cx="7162800" cy="609600"/>
          </a:xfrm>
        </p:spPr>
        <p:txBody>
          <a:bodyPr/>
          <a:lstStyle/>
          <a:p>
            <a:pPr eaLnBrk="1" hangingPunct="1"/>
            <a:r>
              <a:rPr lang="en-US" sz="3200" b="1" smtClean="0"/>
              <a:t>Impact of AS: Highlights</a:t>
            </a:r>
          </a:p>
        </p:txBody>
      </p:sp>
      <p:sp>
        <p:nvSpPr>
          <p:cNvPr id="8195" name="Content Placeholder 2"/>
          <p:cNvSpPr>
            <a:spLocks noGrp="1"/>
          </p:cNvSpPr>
          <p:nvPr>
            <p:ph idx="1"/>
          </p:nvPr>
        </p:nvSpPr>
        <p:spPr>
          <a:xfrm>
            <a:off x="381000" y="1600200"/>
            <a:ext cx="8763000" cy="4754563"/>
          </a:xfrm>
        </p:spPr>
        <p:txBody>
          <a:bodyPr/>
          <a:lstStyle/>
          <a:p>
            <a:pPr eaLnBrk="1" hangingPunct="1"/>
            <a:r>
              <a:rPr lang="en-US" sz="2800" dirty="0" smtClean="0"/>
              <a:t>Improve student &amp; employee success and diversity</a:t>
            </a:r>
          </a:p>
          <a:p>
            <a:pPr eaLnBrk="1" hangingPunct="1"/>
            <a:r>
              <a:rPr lang="en-US" sz="2800" dirty="0" smtClean="0"/>
              <a:t>Attract and retain students</a:t>
            </a:r>
          </a:p>
          <a:p>
            <a:pPr eaLnBrk="1" hangingPunct="1"/>
            <a:r>
              <a:rPr lang="en-US" sz="2800" dirty="0" smtClean="0"/>
              <a:t>Generate over $40 billion in revenues</a:t>
            </a:r>
          </a:p>
          <a:p>
            <a:pPr eaLnBrk="1" hangingPunct="1"/>
            <a:r>
              <a:rPr lang="en-US" sz="2800" dirty="0" smtClean="0"/>
              <a:t>Provide additional revenue for the institution, as federal, state, and endowment support is decreasing</a:t>
            </a:r>
          </a:p>
          <a:p>
            <a:pPr eaLnBrk="1" hangingPunct="1"/>
            <a:r>
              <a:rPr lang="en-US" sz="2800" dirty="0" smtClean="0"/>
              <a:t>Make up over 7% of college revenue</a:t>
            </a:r>
          </a:p>
          <a:p>
            <a:pPr eaLnBrk="1" hangingPunct="1"/>
            <a:r>
              <a:rPr lang="en-US" sz="2800" dirty="0" smtClean="0"/>
              <a:t>Manage auxiliary risk for the institution</a:t>
            </a:r>
          </a:p>
          <a:p>
            <a:pPr eaLnBrk="1" hangingPunct="1"/>
            <a:r>
              <a:rPr lang="en-US" sz="2800" dirty="0" smtClean="0"/>
              <a:t>Provide succession planning and professional competency support through certification</a:t>
            </a:r>
          </a:p>
          <a:p>
            <a:pPr eaLnBrk="1" hangingPunct="1"/>
            <a:endParaRPr lang="en-US" dirty="0" smtClean="0"/>
          </a:p>
          <a:p>
            <a:pPr eaLnBrk="1" hangingPunct="1"/>
            <a:endParaRPr lang="en-US" dirty="0" smtClean="0"/>
          </a:p>
          <a:p>
            <a:pPr eaLnBrk="1" hangingPunct="1"/>
            <a:endParaRPr lang="en-US" dirty="0" smtClean="0"/>
          </a:p>
        </p:txBody>
      </p:sp>
    </p:spTree>
  </p:cSld>
  <p:clrMapOvr>
    <a:masterClrMapping/>
  </p:clrMapOvr>
  <p:transition>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914400"/>
            <a:ext cx="8229600" cy="1143000"/>
          </a:xfrm>
        </p:spPr>
        <p:txBody>
          <a:bodyPr/>
          <a:lstStyle/>
          <a:p>
            <a:pPr eaLnBrk="1" hangingPunct="1"/>
            <a:r>
              <a:rPr lang="en-US" sz="3200" b="1" smtClean="0"/>
              <a:t>NACAS Facts and Figures</a:t>
            </a:r>
          </a:p>
        </p:txBody>
      </p:sp>
      <p:sp>
        <p:nvSpPr>
          <p:cNvPr id="9219" name="Content Placeholder 2"/>
          <p:cNvSpPr>
            <a:spLocks noGrp="1"/>
          </p:cNvSpPr>
          <p:nvPr>
            <p:ph idx="1"/>
          </p:nvPr>
        </p:nvSpPr>
        <p:spPr>
          <a:xfrm>
            <a:off x="457200" y="2057400"/>
            <a:ext cx="8229600" cy="4525963"/>
          </a:xfrm>
        </p:spPr>
        <p:txBody>
          <a:bodyPr/>
          <a:lstStyle/>
          <a:p>
            <a:pPr eaLnBrk="1" hangingPunct="1"/>
            <a:r>
              <a:rPr lang="en-US" sz="2800" dirty="0" smtClean="0"/>
              <a:t>Revenue Generated by Auxiliary Services:</a:t>
            </a:r>
          </a:p>
          <a:p>
            <a:pPr lvl="1" eaLnBrk="1" hangingPunct="1"/>
            <a:r>
              <a:rPr lang="en-US" dirty="0" smtClean="0"/>
              <a:t>Public 4 year and 2 year institutions:</a:t>
            </a:r>
          </a:p>
          <a:p>
            <a:pPr lvl="2" eaLnBrk="1" hangingPunct="1"/>
            <a:r>
              <a:rPr lang="en-US" dirty="0" smtClean="0"/>
              <a:t>$28.8 billion</a:t>
            </a:r>
          </a:p>
          <a:p>
            <a:pPr lvl="2" eaLnBrk="1" hangingPunct="1"/>
            <a:r>
              <a:rPr lang="en-US" dirty="0" smtClean="0"/>
              <a:t>7.5% of total institutional revenue</a:t>
            </a:r>
          </a:p>
          <a:p>
            <a:pPr lvl="1" eaLnBrk="1" hangingPunct="1"/>
            <a:r>
              <a:rPr lang="en-US" dirty="0" smtClean="0"/>
              <a:t>Private 4 year and 2 year institutions:</a:t>
            </a:r>
          </a:p>
          <a:p>
            <a:pPr lvl="2" eaLnBrk="1" hangingPunct="1"/>
            <a:r>
              <a:rPr lang="en-US" dirty="0" smtClean="0"/>
              <a:t>$11 billion</a:t>
            </a:r>
          </a:p>
          <a:p>
            <a:pPr lvl="2" eaLnBrk="1" hangingPunct="1"/>
            <a:r>
              <a:rPr lang="en-US" dirty="0" smtClean="0"/>
              <a:t>8.4% of total institutional revenue</a:t>
            </a:r>
          </a:p>
          <a:p>
            <a:pPr lvl="1" eaLnBrk="1" hangingPunct="1">
              <a:buFontTx/>
              <a:buNone/>
            </a:pPr>
            <a:r>
              <a:rPr lang="en-US" sz="1600" i="1" dirty="0" smtClean="0"/>
              <a:t>Data source: 2008 IPEDS, US Dept. of Education (most current source available)</a:t>
            </a:r>
          </a:p>
          <a:p>
            <a:pPr lvl="1" eaLnBrk="1" hangingPunct="1">
              <a:buFontTx/>
              <a:buNone/>
            </a:pPr>
            <a:r>
              <a:rPr lang="en-US" sz="1400" i="1" dirty="0" smtClean="0"/>
              <a:t>	Includes intercollegiate athletics (some athletics concession and management revenue is generated by Auxiliary Services)</a:t>
            </a:r>
          </a:p>
        </p:txBody>
      </p:sp>
    </p:spTree>
  </p:cSld>
  <p:clrMapOvr>
    <a:masterClrMapping/>
  </p:clrMapOvr>
  <p:transition>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533400" y="1066800"/>
            <a:ext cx="8153400" cy="685800"/>
          </a:xfrm>
        </p:spPr>
        <p:txBody>
          <a:bodyPr/>
          <a:lstStyle/>
          <a:p>
            <a:pPr eaLnBrk="1" hangingPunct="1"/>
            <a:r>
              <a:rPr lang="en-US" sz="3200" b="1" dirty="0" smtClean="0"/>
              <a:t>Major Areas Impacting AS</a:t>
            </a:r>
          </a:p>
        </p:txBody>
      </p:sp>
      <p:sp>
        <p:nvSpPr>
          <p:cNvPr id="10243" name="Content Placeholder 2"/>
          <p:cNvSpPr>
            <a:spLocks noGrp="1"/>
          </p:cNvSpPr>
          <p:nvPr>
            <p:ph idx="1"/>
          </p:nvPr>
        </p:nvSpPr>
        <p:spPr>
          <a:xfrm>
            <a:off x="533400" y="1752600"/>
            <a:ext cx="8229600" cy="4068763"/>
          </a:xfrm>
        </p:spPr>
        <p:txBody>
          <a:bodyPr/>
          <a:lstStyle/>
          <a:p>
            <a:pPr eaLnBrk="1" hangingPunct="1"/>
            <a:r>
              <a:rPr lang="en-US" sz="2800" dirty="0" smtClean="0"/>
              <a:t>Tremendous budget impact after 10/2008</a:t>
            </a:r>
          </a:p>
          <a:p>
            <a:pPr eaLnBrk="1" hangingPunct="1"/>
            <a:r>
              <a:rPr lang="en-US" sz="2800" dirty="0" smtClean="0"/>
              <a:t>Efficient and effective operations (both self-op and outsourced/privatized)</a:t>
            </a:r>
          </a:p>
          <a:p>
            <a:pPr eaLnBrk="1" hangingPunct="1"/>
            <a:r>
              <a:rPr lang="en-US" sz="2800" dirty="0" smtClean="0"/>
              <a:t>Customer/student service (quality &amp; value)</a:t>
            </a:r>
          </a:p>
          <a:p>
            <a:pPr eaLnBrk="1" hangingPunct="1"/>
            <a:r>
              <a:rPr lang="en-US" sz="2800" dirty="0" smtClean="0"/>
              <a:t>Social responsibility </a:t>
            </a:r>
            <a:r>
              <a:rPr lang="en-US" sz="2800" smtClean="0"/>
              <a:t>and sustainability as </a:t>
            </a:r>
            <a:r>
              <a:rPr lang="en-US" sz="2800" dirty="0" smtClean="0"/>
              <a:t>central </a:t>
            </a:r>
            <a:r>
              <a:rPr lang="en-US" sz="2800" smtClean="0"/>
              <a:t>operational themes</a:t>
            </a:r>
            <a:endParaRPr lang="en-US" sz="2800" dirty="0" smtClean="0"/>
          </a:p>
          <a:p>
            <a:pPr eaLnBrk="1" hangingPunct="1"/>
            <a:r>
              <a:rPr lang="en-US" sz="2800" dirty="0" smtClean="0"/>
              <a:t>What and how to contribute to the colleges mission and bottom line</a:t>
            </a:r>
          </a:p>
          <a:p>
            <a:pPr eaLnBrk="1" hangingPunct="1"/>
            <a:r>
              <a:rPr lang="en-US" sz="2800" dirty="0" smtClean="0"/>
              <a:t>How to find quality AS positions – accountability, core competencies, doing more with less</a:t>
            </a:r>
          </a:p>
        </p:txBody>
      </p:sp>
    </p:spTree>
  </p:cSld>
  <p:clrMapOvr>
    <a:masterClrMapping/>
  </p:clrMapOvr>
  <p:transition>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7239000" cy="1143000"/>
          </a:xfrm>
        </p:spPr>
        <p:txBody>
          <a:bodyPr/>
          <a:lstStyle/>
          <a:p>
            <a:r>
              <a:rPr lang="en-US" dirty="0" smtClean="0"/>
              <a:t>Happy Days</a:t>
            </a:r>
            <a:endParaRPr lang="en-US" dirty="0"/>
          </a:p>
        </p:txBody>
      </p:sp>
      <p:pic>
        <p:nvPicPr>
          <p:cNvPr id="81922" name="Picture 2" descr="C:\Documents and Settings\bob\Desktop\Paris 2009 046.jpg"/>
          <p:cNvPicPr>
            <a:picLocks noGrp="1" noChangeAspect="1" noChangeArrowheads="1"/>
          </p:cNvPicPr>
          <p:nvPr>
            <p:ph idx="1"/>
          </p:nvPr>
        </p:nvPicPr>
        <p:blipFill>
          <a:blip r:embed="rId2" cstate="print"/>
          <a:srcRect/>
          <a:stretch>
            <a:fillRect/>
          </a:stretch>
        </p:blipFill>
        <p:spPr bwMode="auto">
          <a:xfrm>
            <a:off x="2667000" y="1323182"/>
            <a:ext cx="3602236" cy="4802982"/>
          </a:xfrm>
          <a:prstGeom prst="rect">
            <a:avLst/>
          </a:prstGeom>
          <a:noFill/>
        </p:spPr>
      </p:pic>
    </p:spTree>
  </p:cSld>
  <p:clrMapOvr>
    <a:masterClrMapping/>
  </p:clrMapOvr>
  <p:transition>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457200"/>
            <a:ext cx="6858000" cy="1143000"/>
          </a:xfrm>
        </p:spPr>
        <p:txBody>
          <a:bodyPr/>
          <a:lstStyle/>
          <a:p>
            <a:r>
              <a:rPr lang="en-US" dirty="0" smtClean="0"/>
              <a:t>Auxiliary Services</a:t>
            </a:r>
            <a:endParaRPr lang="en-US" dirty="0"/>
          </a:p>
        </p:txBody>
      </p:sp>
      <p:pic>
        <p:nvPicPr>
          <p:cNvPr id="82946" name="Picture 2" descr="C:\Documents and Settings\bob\Desktop\Paris 2009 040.jpg"/>
          <p:cNvPicPr>
            <a:picLocks noGrp="1" noChangeAspect="1" noChangeArrowheads="1"/>
          </p:cNvPicPr>
          <p:nvPr>
            <p:ph idx="1"/>
          </p:nvPr>
        </p:nvPicPr>
        <p:blipFill>
          <a:blip r:embed="rId2" cstate="print"/>
          <a:srcRect/>
          <a:stretch>
            <a:fillRect/>
          </a:stretch>
        </p:blipFill>
        <p:spPr bwMode="auto">
          <a:xfrm>
            <a:off x="2874764" y="1600200"/>
            <a:ext cx="3394472" cy="4525963"/>
          </a:xfrm>
          <a:prstGeom prst="rect">
            <a:avLst/>
          </a:prstGeom>
          <a:noFill/>
        </p:spPr>
      </p:pic>
    </p:spTree>
  </p:cSld>
  <p:clrMapOvr>
    <a:masterClrMapping/>
  </p:clrMapOvr>
  <p:transition>
    <p:cut/>
  </p:transition>
  <p:timing>
    <p:tnLst>
      <p:par>
        <p:cTn id="1" dur="indefinite" restart="never" nodeType="tmRoot"/>
      </p:par>
    </p:tnLst>
  </p:timing>
</p:sld>
</file>

<file path=ppt/theme/theme1.xml><?xml version="1.0" encoding="utf-8"?>
<a:theme xmlns:a="http://schemas.openxmlformats.org/drawingml/2006/main" name="NACAS 2007 SOA template 2-17-07">
  <a:themeElements>
    <a:clrScheme name="NACAS 2007 SOA template 2-17-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ACAS 2007 SOA template 2-17-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NACAS 2007 SOA template 2-17-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CAS 2007 SOA template 2-17-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CAS 2007 SOA template 2-17-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CAS 2007 SOA template 2-17-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CAS 2007 SOA template 2-17-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CAS 2007 SOA template 2-17-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CAS 2007 SOA template 2-17-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CAS 2007 SOA template 2-17-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CAS 2007 SOA template 2-17-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CAS 2007 SOA template 2-17-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CAS 2007 SOA template 2-17-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CAS 2007 SOA template 2-17-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5776</TotalTime>
  <Words>467</Words>
  <Application>Microsoft Office PowerPoint</Application>
  <PresentationFormat>On-screen Show (4:3)</PresentationFormat>
  <Paragraphs>158</Paragraphs>
  <Slides>25</Slides>
  <Notes>6</Notes>
  <HiddenSlides>0</HiddenSlides>
  <MMClips>0</MMClips>
  <ScaleCrop>false</ScaleCrop>
  <HeadingPairs>
    <vt:vector size="6" baseType="variant">
      <vt:variant>
        <vt:lpstr>Theme</vt:lpstr>
      </vt:variant>
      <vt:variant>
        <vt:i4>1</vt:i4>
      </vt:variant>
      <vt:variant>
        <vt:lpstr>Slide Titles</vt:lpstr>
      </vt:variant>
      <vt:variant>
        <vt:i4>25</vt:i4>
      </vt:variant>
      <vt:variant>
        <vt:lpstr>Custom Shows</vt:lpstr>
      </vt:variant>
      <vt:variant>
        <vt:i4>1</vt:i4>
      </vt:variant>
    </vt:vector>
  </HeadingPairs>
  <TitlesOfParts>
    <vt:vector size="27" baseType="lpstr">
      <vt:lpstr>NACAS 2007 SOA template 2-17-07</vt:lpstr>
      <vt:lpstr>NACAS TASSCUBO Presentation</vt:lpstr>
      <vt:lpstr>Thank You! Charlie Sallas!</vt:lpstr>
      <vt:lpstr>Slide 3</vt:lpstr>
      <vt:lpstr>NACAS Represents an Important Mission</vt:lpstr>
      <vt:lpstr>Impact of AS: Highlights</vt:lpstr>
      <vt:lpstr>NACAS Facts and Figures</vt:lpstr>
      <vt:lpstr>Major Areas Impacting AS</vt:lpstr>
      <vt:lpstr>Happy Days</vt:lpstr>
      <vt:lpstr>Auxiliary Services</vt:lpstr>
      <vt:lpstr>Slide 10</vt:lpstr>
      <vt:lpstr>Slide 11</vt:lpstr>
      <vt:lpstr>Ideas to help your bottom line</vt:lpstr>
      <vt:lpstr>Slide 13</vt:lpstr>
      <vt:lpstr>Slide 14</vt:lpstr>
      <vt:lpstr>Slide 15</vt:lpstr>
      <vt:lpstr>Slide 16</vt:lpstr>
      <vt:lpstr>Slide 17</vt:lpstr>
      <vt:lpstr>Slide 18</vt:lpstr>
      <vt:lpstr>Slide 19</vt:lpstr>
      <vt:lpstr>Slide 20</vt:lpstr>
      <vt:lpstr>Slide 21</vt:lpstr>
      <vt:lpstr>Ideas from your colleagues</vt:lpstr>
      <vt:lpstr>Slide 23</vt:lpstr>
      <vt:lpstr>Slide 24</vt:lpstr>
      <vt:lpstr>Slide 25</vt:lpstr>
      <vt:lpstr>Custom Show 1</vt:lpstr>
    </vt:vector>
  </TitlesOfParts>
  <Company>NACAS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The Association</dc:title>
  <dc:creator>David Rood</dc:creator>
  <cp:lastModifiedBy>Cammi Derr</cp:lastModifiedBy>
  <cp:revision>553</cp:revision>
  <cp:lastPrinted>2004-03-19T14:27:41Z</cp:lastPrinted>
  <dcterms:created xsi:type="dcterms:W3CDTF">2003-02-11T21:09:42Z</dcterms:created>
  <dcterms:modified xsi:type="dcterms:W3CDTF">2011-03-14T13:07:22Z</dcterms:modified>
</cp:coreProperties>
</file>